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82" r:id="rId2"/>
    <p:sldId id="296" r:id="rId3"/>
    <p:sldId id="297" r:id="rId4"/>
    <p:sldId id="299" r:id="rId5"/>
    <p:sldId id="298" r:id="rId6"/>
    <p:sldId id="300" r:id="rId7"/>
    <p:sldId id="285" r:id="rId8"/>
    <p:sldId id="286" r:id="rId9"/>
    <p:sldId id="287" r:id="rId10"/>
    <p:sldId id="288" r:id="rId11"/>
    <p:sldId id="290" r:id="rId12"/>
    <p:sldId id="272" r:id="rId13"/>
    <p:sldId id="273" r:id="rId14"/>
    <p:sldId id="283" r:id="rId15"/>
    <p:sldId id="284" r:id="rId16"/>
    <p:sldId id="291" r:id="rId17"/>
    <p:sldId id="311" r:id="rId18"/>
    <p:sldId id="312" r:id="rId19"/>
    <p:sldId id="310" r:id="rId20"/>
    <p:sldId id="313" r:id="rId21"/>
    <p:sldId id="315" r:id="rId22"/>
    <p:sldId id="316" r:id="rId23"/>
    <p:sldId id="314" r:id="rId24"/>
    <p:sldId id="318" r:id="rId25"/>
    <p:sldId id="319" r:id="rId26"/>
    <p:sldId id="308" r:id="rId27"/>
    <p:sldId id="309" r:id="rId28"/>
    <p:sldId id="278" r:id="rId29"/>
    <p:sldId id="294" r:id="rId30"/>
    <p:sldId id="295" r:id="rId31"/>
    <p:sldId id="279" r:id="rId32"/>
    <p:sldId id="281" r:id="rId33"/>
    <p:sldId id="276" r:id="rId34"/>
    <p:sldId id="301" r:id="rId35"/>
    <p:sldId id="277" r:id="rId36"/>
    <p:sldId id="258" r:id="rId37"/>
    <p:sldId id="292" r:id="rId38"/>
    <p:sldId id="271" r:id="rId39"/>
    <p:sldId id="259" r:id="rId40"/>
    <p:sldId id="266" r:id="rId41"/>
    <p:sldId id="267" r:id="rId42"/>
    <p:sldId id="260" r:id="rId43"/>
    <p:sldId id="261" r:id="rId44"/>
    <p:sldId id="263" r:id="rId45"/>
    <p:sldId id="268" r:id="rId46"/>
    <p:sldId id="265" r:id="rId47"/>
    <p:sldId id="270" r:id="rId48"/>
    <p:sldId id="256" r:id="rId49"/>
    <p:sldId id="302" r:id="rId50"/>
    <p:sldId id="305" r:id="rId51"/>
    <p:sldId id="307" r:id="rId52"/>
    <p:sldId id="306" r:id="rId53"/>
    <p:sldId id="29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5FBD90-9F67-7B4C-A2E3-B6F3F8CE41DC}">
          <p14:sldIdLst>
            <p14:sldId id="282"/>
          </p14:sldIdLst>
        </p14:section>
        <p14:section name="System Design" id="{39EAF1D7-CCD8-9048-845C-46C4BA1FE9F7}">
          <p14:sldIdLst>
            <p14:sldId id="296"/>
            <p14:sldId id="297"/>
            <p14:sldId id="299"/>
            <p14:sldId id="298"/>
          </p14:sldIdLst>
        </p14:section>
        <p14:section name="Shared vs Split" id="{26F5319E-0E27-E34E-A732-307D3CD948B0}">
          <p14:sldIdLst>
            <p14:sldId id="300"/>
            <p14:sldId id="285"/>
            <p14:sldId id="286"/>
            <p14:sldId id="287"/>
            <p14:sldId id="288"/>
          </p14:sldIdLst>
        </p14:section>
        <p14:section name="Dev+Ops" id="{37496879-9505-8849-A1F9-B3FB1E2D3A96}">
          <p14:sldIdLst>
            <p14:sldId id="290"/>
            <p14:sldId id="272"/>
            <p14:sldId id="273"/>
            <p14:sldId id="283"/>
            <p14:sldId id="284"/>
          </p14:sldIdLst>
        </p14:section>
        <p14:section name="Testing Videos" id="{F457B0ED-3FAD-494F-8EF0-DCFB18920EFB}">
          <p14:sldIdLst>
            <p14:sldId id="291"/>
            <p14:sldId id="311"/>
            <p14:sldId id="312"/>
            <p14:sldId id="310"/>
            <p14:sldId id="313"/>
            <p14:sldId id="315"/>
            <p14:sldId id="316"/>
            <p14:sldId id="314"/>
            <p14:sldId id="318"/>
            <p14:sldId id="319"/>
            <p14:sldId id="308"/>
            <p14:sldId id="309"/>
            <p14:sldId id="278"/>
            <p14:sldId id="294"/>
            <p14:sldId id="295"/>
            <p14:sldId id="279"/>
            <p14:sldId id="281"/>
            <p14:sldId id="276"/>
            <p14:sldId id="301"/>
            <p14:sldId id="277"/>
          </p14:sldIdLst>
        </p14:section>
        <p14:section name="Bug Bounty" id="{0F99836C-C3BE-6D4E-B01F-F564DDD4455B}">
          <p14:sldIdLst>
            <p14:sldId id="258"/>
            <p14:sldId id="292"/>
            <p14:sldId id="271"/>
            <p14:sldId id="259"/>
            <p14:sldId id="266"/>
            <p14:sldId id="267"/>
            <p14:sldId id="260"/>
            <p14:sldId id="261"/>
            <p14:sldId id="263"/>
            <p14:sldId id="268"/>
            <p14:sldId id="265"/>
            <p14:sldId id="270"/>
            <p14:sldId id="256"/>
          </p14:sldIdLst>
        </p14:section>
        <p14:section name="Your Stories" id="{D85A6EEA-93BF-F54A-9589-015DEBF8F8C3}">
          <p14:sldIdLst>
            <p14:sldId id="302"/>
            <p14:sldId id="305"/>
            <p14:sldId id="307"/>
            <p14:sldId id="306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C00000"/>
    <a:srgbClr val="F7FFFF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4"/>
    <p:restoredTop sz="94858"/>
  </p:normalViewPr>
  <p:slideViewPr>
    <p:cSldViewPr snapToGrid="0">
      <p:cViewPr varScale="1">
        <p:scale>
          <a:sx n="130" d="100"/>
          <a:sy n="130" d="100"/>
        </p:scale>
        <p:origin x="192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5AD04-50DF-8A43-8670-DF175C4DE489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E7FE7-C33F-6246-AEF4-84677BA9F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2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E7FE7-C33F-6246-AEF4-84677BA9FB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8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E946C-DA33-4012-EEA7-1A888F873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B23D8-A501-2135-B4A3-FC6886AFE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AD620-8591-6765-6D12-091FF277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216D0-657E-34F9-3D7C-8C498B52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DB7E5-ED0A-54A9-F28C-A0B9A9F6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8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B338-6EDE-462D-79BA-C142537C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B30CF0-12B9-472B-BBC0-17831225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CAA6B-F537-803C-D2E7-5150E12B5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5B23-EA53-4EA9-33BB-5398C66D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199FA-8C2E-9475-CB97-23CDD4D6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3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F4184-0F86-F35A-4011-35629FC1F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7349-0D87-2CCF-1CA3-34FD75F1C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23D8C-57AC-ED70-4F6E-0BD07A117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95BB7-D2A2-F571-9521-24C04B6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BADE4-F90B-33D3-D8BD-0838A33B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8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0A5B-389C-533A-B746-F53C0DC01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4DB6-CAAB-13B8-F63C-618E412B8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38EAE-5821-457C-B1FD-6CA77368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EA5C8-6CE9-CD2F-1E33-2E989EA4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E439-56B8-8EA5-C942-83AFE04B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6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5918-42C9-69FC-85F6-CFB2E160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80610-E05D-FD5A-8571-61704EDC0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7666D-5053-6EFA-A4F6-2AE297D06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E90C5-D226-3D91-8E13-500146EB5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2D040-62A4-204A-302A-C9EFD26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2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2450-9669-B07A-B317-8600B477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C8812-2523-6C0A-D116-6C26E4F38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636D7-FF14-9B1A-3150-555C694E6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B3999-4A6E-B3FC-8E2E-36649FE3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7CEC5-B36E-5D9B-4A43-5B27FA021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66B85-DB59-D9A2-C6DA-B989A24D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0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E7CF-ABA6-21FF-8C18-189ED73F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C83BF-9418-0549-7802-63DEA0C67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CFBAE-F46C-EDA1-475D-0F3693AF4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204D2-EAEC-FFCC-67D6-5BFA4DC7E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7C37C-85A4-C481-267B-38480070B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A57B9-D201-2F48-0260-E20494C2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17CE89-FD05-7062-9D52-AAD22F14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42331-3769-497F-A2B5-E2A0F97A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87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80A7-5814-B90E-D950-02DB25EB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35744-FF28-1BD0-698A-9CB4A607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E7FD9-9DCB-7331-C5AC-391110F26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9C1D1-DF28-E900-0BE0-18601556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6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9D1C4-F0C7-71C1-EC97-FDD8AA2F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23283-1017-0EA5-3584-E17CECB1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0C33D-CE1D-F151-5B1C-61B716EB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80D3-8998-45EF-0345-557C2CA3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E6974-AD87-87D4-0750-55DFAA70E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85401-5658-2CB2-B170-11CDDE2B8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BDBD5-E8E4-4C2A-B6D8-20C99FDF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5A937-80C3-4B38-6981-D3593241D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2E1DA-F341-ADD5-7C86-695A4704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0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FA17-989B-C082-80FE-60EE0A50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E94A1-C3A3-2D6D-ABBE-6666F384F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23D17-65CC-C4BC-E57F-BE34F94B7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D7640-BC00-19DE-A528-45E46B5F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E2B01-0F45-4B9E-0CBE-DB88A843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DAC9-E830-B00A-E1FD-F9F37161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8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B77A58-0A7C-F800-9D98-378BBCC1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C0942-2059-B27E-B4E3-766E37E14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D03B6-BC76-A003-2675-FDDD3B49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E020C-D323-FF4A-A7A6-22AA8D288597}" type="datetimeFigureOut">
              <a:rPr lang="en-US" smtClean="0"/>
              <a:t>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13C9B-419F-07B6-DF5B-B998E4712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77C7A-B049-B3AE-DD49-4935D83C1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987F6-B898-7F49-A093-15129BE9B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6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Shared Pain </a:t>
            </a:r>
            <a:r>
              <a:rPr lang="en-US" sz="3600" dirty="0"/>
              <a:t>vs </a:t>
            </a:r>
            <a:r>
              <a:rPr lang="en-US" dirty="0"/>
              <a:t>Split Pain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347D59-3E27-3DA4-6AF2-EF96DE5942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4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by DALL·E">
            <a:extLst>
              <a:ext uri="{FF2B5EF4-FFF2-40B4-BE49-F238E27FC236}">
                <a16:creationId xmlns:a16="http://schemas.microsoft.com/office/drawing/2014/main" id="{8BE1B645-3E77-9333-C247-03E6999CF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6" r="21702"/>
          <a:stretch/>
        </p:blipFill>
        <p:spPr bwMode="auto">
          <a:xfrm>
            <a:off x="4404220" y="1124123"/>
            <a:ext cx="3180895" cy="533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erated by DALL·E">
            <a:extLst>
              <a:ext uri="{FF2B5EF4-FFF2-40B4-BE49-F238E27FC236}">
                <a16:creationId xmlns:a16="http://schemas.microsoft.com/office/drawing/2014/main" id="{864E5104-BCEB-0850-AC3B-5767ABB1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995" y="782721"/>
            <a:ext cx="5443511" cy="5443511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08187B3-DF22-4483-EEBD-CE67781F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 flipH="1">
            <a:off x="7021486" y="707244"/>
            <a:ext cx="5443511" cy="5443511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190205-A997-7BCA-891B-D9992D85612D}"/>
              </a:ext>
            </a:extLst>
          </p:cNvPr>
          <p:cNvSpPr/>
          <p:nvPr/>
        </p:nvSpPr>
        <p:spPr>
          <a:xfrm>
            <a:off x="9121833" y="3345872"/>
            <a:ext cx="795130" cy="795130"/>
          </a:xfrm>
          <a:prstGeom prst="ellipse">
            <a:avLst/>
          </a:prstGeom>
          <a:solidFill>
            <a:srgbClr val="9452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166F7B2-3E79-61EE-0B46-8D2C4527C217}"/>
              </a:ext>
            </a:extLst>
          </p:cNvPr>
          <p:cNvSpPr/>
          <p:nvPr/>
        </p:nvSpPr>
        <p:spPr>
          <a:xfrm>
            <a:off x="6484690" y="4060112"/>
            <a:ext cx="624509" cy="385749"/>
          </a:xfrm>
          <a:custGeom>
            <a:avLst/>
            <a:gdLst>
              <a:gd name="connsiteX0" fmla="*/ 0 w 624509"/>
              <a:gd name="connsiteY0" fmla="*/ 276996 h 385749"/>
              <a:gd name="connsiteX1" fmla="*/ 276837 w 624509"/>
              <a:gd name="connsiteY1" fmla="*/ 160 h 385749"/>
              <a:gd name="connsiteX2" fmla="*/ 612396 w 624509"/>
              <a:gd name="connsiteY2" fmla="*/ 310552 h 38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509" h="385749">
                <a:moveTo>
                  <a:pt x="0" y="276996"/>
                </a:moveTo>
                <a:cubicBezTo>
                  <a:pt x="87385" y="135781"/>
                  <a:pt x="174771" y="-5433"/>
                  <a:pt x="276837" y="160"/>
                </a:cubicBezTo>
                <a:cubicBezTo>
                  <a:pt x="378903" y="5753"/>
                  <a:pt x="689295" y="588787"/>
                  <a:pt x="612396" y="310552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0473B9-C4C3-F435-3AAF-6810530E8050}"/>
              </a:ext>
            </a:extLst>
          </p:cNvPr>
          <p:cNvSpPr/>
          <p:nvPr/>
        </p:nvSpPr>
        <p:spPr>
          <a:xfrm>
            <a:off x="6384021" y="4339702"/>
            <a:ext cx="770555" cy="425245"/>
          </a:xfrm>
          <a:prstGeom prst="roundRect">
            <a:avLst/>
          </a:prstGeom>
          <a:solidFill>
            <a:srgbClr val="F7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C00000"/>
                </a:solidFill>
                <a:latin typeface="Braggadocio" pitchFamily="82" charset="77"/>
              </a:rPr>
              <a:t>Locked</a:t>
            </a:r>
          </a:p>
        </p:txBody>
      </p:sp>
    </p:spTree>
    <p:extLst>
      <p:ext uri="{BB962C8B-B14F-4D97-AF65-F5344CB8AC3E}">
        <p14:creationId xmlns:p14="http://schemas.microsoft.com/office/powerpoint/2010/main" val="405284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black question marks with one yellow question mark">
            <a:extLst>
              <a:ext uri="{FF2B5EF4-FFF2-40B4-BE49-F238E27FC236}">
                <a16:creationId xmlns:a16="http://schemas.microsoft.com/office/drawing/2014/main" id="{893722EA-332B-2F22-5C9E-B380724CD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0" r="6122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Story #1 - Devops</a:t>
            </a:r>
          </a:p>
        </p:txBody>
      </p:sp>
    </p:spTree>
    <p:extLst>
      <p:ext uri="{BB962C8B-B14F-4D97-AF65-F5344CB8AC3E}">
        <p14:creationId xmlns:p14="http://schemas.microsoft.com/office/powerpoint/2010/main" val="17166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dev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1480458" y="1844343"/>
            <a:ext cx="2264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tencil" pitchFamily="82" charset="77"/>
              </a:rPr>
              <a:t>Dev</a:t>
            </a:r>
          </a:p>
        </p:txBody>
      </p:sp>
      <p:sp>
        <p:nvSpPr>
          <p:cNvPr id="5" name="!!ops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6651172" y="1844343"/>
            <a:ext cx="2264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tencil" pitchFamily="82" charset="77"/>
              </a:rPr>
              <a:t>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D8DB89-7461-2AFE-B004-F32A359F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80458" y="2655723"/>
            <a:ext cx="528957" cy="528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8361D5-B041-CC30-C622-497C67D31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60232" y="2712707"/>
            <a:ext cx="528957" cy="528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A0C82-8CD0-1FA2-8C0D-0AC08AE7B1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53401" y="2767673"/>
            <a:ext cx="681388" cy="6813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562255-DD0A-073A-F7D7-DCC8913BDA84}"/>
              </a:ext>
            </a:extLst>
          </p:cNvPr>
          <p:cNvSpPr/>
          <p:nvPr/>
        </p:nvSpPr>
        <p:spPr>
          <a:xfrm>
            <a:off x="5958994" y="1090569"/>
            <a:ext cx="2751589" cy="275158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5DDFAA-916B-5741-68B6-A04B6D20B62B}"/>
              </a:ext>
            </a:extLst>
          </p:cNvPr>
          <p:cNvSpPr/>
          <p:nvPr/>
        </p:nvSpPr>
        <p:spPr>
          <a:xfrm>
            <a:off x="786020" y="1192635"/>
            <a:ext cx="2751589" cy="275158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1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dev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171700" y="2488814"/>
            <a:ext cx="2079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latin typeface="Stencil" pitchFamily="82" charset="77"/>
              </a:rPr>
              <a:t>Dev</a:t>
            </a:r>
          </a:p>
        </p:txBody>
      </p:sp>
      <p:sp>
        <p:nvSpPr>
          <p:cNvPr id="5" name="!!ops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4654542" y="2473036"/>
            <a:ext cx="434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tencil" pitchFamily="82" charset="77"/>
              </a:rPr>
              <a:t>OPs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192BD1-A83C-C461-FE61-D5B94B32692D}"/>
              </a:ext>
            </a:extLst>
          </p:cNvPr>
          <p:cNvSpPr txBox="1"/>
          <p:nvPr/>
        </p:nvSpPr>
        <p:spPr>
          <a:xfrm>
            <a:off x="4125026" y="2480925"/>
            <a:ext cx="147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tencil" pitchFamily="82" charset="77"/>
              </a:rPr>
              <a:t>+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7679F5-A945-8C28-ECEA-AC2257FC7819}"/>
              </a:ext>
            </a:extLst>
          </p:cNvPr>
          <p:cNvSpPr/>
          <p:nvPr/>
        </p:nvSpPr>
        <p:spPr>
          <a:xfrm>
            <a:off x="2497333" y="1140902"/>
            <a:ext cx="3693742" cy="369374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dev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171700" y="2488814"/>
            <a:ext cx="2079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latin typeface="Stencil" pitchFamily="82" charset="77"/>
              </a:rPr>
              <a:t>Dev</a:t>
            </a:r>
          </a:p>
        </p:txBody>
      </p:sp>
      <p:sp>
        <p:nvSpPr>
          <p:cNvPr id="5" name="!!ops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4072651" y="2473036"/>
            <a:ext cx="434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tencil" pitchFamily="82" charset="77"/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55373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dev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171700" y="2488814"/>
            <a:ext cx="2079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latin typeface="Stencil" pitchFamily="82" charset="77"/>
              </a:rPr>
              <a:t>Dev</a:t>
            </a:r>
          </a:p>
        </p:txBody>
      </p:sp>
      <p:sp>
        <p:nvSpPr>
          <p:cNvPr id="5" name="!!ops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6493733" y="2473036"/>
            <a:ext cx="288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latin typeface="Stencil" pitchFamily="82" charset="77"/>
              </a:rPr>
              <a:t>DevOPs</a:t>
            </a:r>
            <a:endParaRPr lang="en-US" sz="5400" dirty="0">
              <a:latin typeface="Stencil" pitchFamily="82" charset="7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1489829-C14B-8FBB-4A13-DC7DE605B21C}"/>
              </a:ext>
            </a:extLst>
          </p:cNvPr>
          <p:cNvSpPr/>
          <p:nvPr/>
        </p:nvSpPr>
        <p:spPr>
          <a:xfrm>
            <a:off x="6428777" y="1558906"/>
            <a:ext cx="2751589" cy="275158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874EDA-5163-3098-3785-DF641E139173}"/>
              </a:ext>
            </a:extLst>
          </p:cNvPr>
          <p:cNvSpPr/>
          <p:nvPr/>
        </p:nvSpPr>
        <p:spPr>
          <a:xfrm>
            <a:off x="2027590" y="1570140"/>
            <a:ext cx="2751589" cy="275158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6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oncept View To Office Building And Sky">
            <a:extLst>
              <a:ext uri="{FF2B5EF4-FFF2-40B4-BE49-F238E27FC236}">
                <a16:creationId xmlns:a16="http://schemas.microsoft.com/office/drawing/2014/main" id="{7E6600BA-9C2B-A05A-289C-68C5D4F75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Story #2 Cost of build</a:t>
            </a:r>
          </a:p>
        </p:txBody>
      </p:sp>
    </p:spTree>
    <p:extLst>
      <p:ext uri="{BB962C8B-B14F-4D97-AF65-F5344CB8AC3E}">
        <p14:creationId xmlns:p14="http://schemas.microsoft.com/office/powerpoint/2010/main" val="15794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149CD8-D0DA-9B07-B1F2-980CDFAB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663"/>
            <a:ext cx="12192000" cy="66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05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80345-3698-916E-56D2-B57F1F36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EF4A903A-2098-0505-C7CD-DB9FF3125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Story #3 – Working with a  library</a:t>
            </a:r>
          </a:p>
        </p:txBody>
      </p:sp>
    </p:spTree>
    <p:extLst>
      <p:ext uri="{BB962C8B-B14F-4D97-AF65-F5344CB8AC3E}">
        <p14:creationId xmlns:p14="http://schemas.microsoft.com/office/powerpoint/2010/main" val="27362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89BF9-5BCF-85E7-C75E-D1EBCAB05ACB}"/>
              </a:ext>
            </a:extLst>
          </p:cNvPr>
          <p:cNvSpPr txBox="1"/>
          <p:nvPr/>
        </p:nvSpPr>
        <p:spPr>
          <a:xfrm>
            <a:off x="1572986" y="2220686"/>
            <a:ext cx="9046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Systems Thinking</a:t>
            </a:r>
            <a:endParaRPr lang="en-US" sz="4000" dirty="0">
              <a:effectLst/>
              <a:latin typeface="Congenial" panose="020F0502020204030204" pitchFamily="34" charset="0"/>
              <a:cs typeface="Congenial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2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724426-857B-E155-0F3C-CAFBB6BE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192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121BE79A-8D11-712D-2FE5-4CEA03C2D8DB}"/>
              </a:ext>
            </a:extLst>
          </p:cNvPr>
          <p:cNvSpPr/>
          <p:nvPr/>
        </p:nvSpPr>
        <p:spPr>
          <a:xfrm>
            <a:off x="11130116" y="5073445"/>
            <a:ext cx="275303" cy="275303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D18EF014-E18A-A622-8A1D-9ECBCD19FD81}"/>
              </a:ext>
            </a:extLst>
          </p:cNvPr>
          <p:cNvSpPr/>
          <p:nvPr/>
        </p:nvSpPr>
        <p:spPr>
          <a:xfrm>
            <a:off x="6095375" y="1510056"/>
            <a:ext cx="275303" cy="275303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EB442BF1-D61D-ED33-9DD0-13C139598866}"/>
              </a:ext>
            </a:extLst>
          </p:cNvPr>
          <p:cNvSpPr/>
          <p:nvPr/>
        </p:nvSpPr>
        <p:spPr>
          <a:xfrm>
            <a:off x="1357120" y="2133511"/>
            <a:ext cx="275303" cy="275303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D84E-2427-8F14-62CF-78F21A77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14B9C7A-1E1C-74FA-80EB-BA55C23FA345}"/>
              </a:ext>
            </a:extLst>
          </p:cNvPr>
          <p:cNvGrpSpPr/>
          <p:nvPr/>
        </p:nvGrpSpPr>
        <p:grpSpPr>
          <a:xfrm>
            <a:off x="914400" y="822960"/>
            <a:ext cx="1388225" cy="1388225"/>
            <a:chOff x="914400" y="822960"/>
            <a:chExt cx="1388225" cy="1388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38A9E6F-8305-26B3-D56E-ED01BC05495C}"/>
                </a:ext>
              </a:extLst>
            </p:cNvPr>
            <p:cNvSpPr/>
            <p:nvPr/>
          </p:nvSpPr>
          <p:spPr>
            <a:xfrm rot="2741792">
              <a:off x="914400" y="822960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9137BE-1E8B-CA47-5B56-F10F904E6232}"/>
                </a:ext>
              </a:extLst>
            </p:cNvPr>
            <p:cNvSpPr txBox="1"/>
            <p:nvPr/>
          </p:nvSpPr>
          <p:spPr>
            <a:xfrm>
              <a:off x="1219078" y="1193906"/>
              <a:ext cx="7788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 </a:t>
              </a:r>
            </a:p>
            <a:p>
              <a:pPr algn="ctr"/>
              <a:r>
                <a:rPr lang="en-US" dirty="0"/>
                <a:t>Code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A9733-7218-BF4A-936F-6AFCAE89429A}"/>
              </a:ext>
            </a:extLst>
          </p:cNvPr>
          <p:cNvGrpSpPr/>
          <p:nvPr/>
        </p:nvGrpSpPr>
        <p:grpSpPr>
          <a:xfrm>
            <a:off x="2903317" y="1405545"/>
            <a:ext cx="1008830" cy="223055"/>
            <a:chOff x="2942706" y="1404851"/>
            <a:chExt cx="1008830" cy="22305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476427-FE00-951E-6CA1-6A8711235051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5A9D21-C772-3A89-5F3E-F29135C1B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Multiply 10">
            <a:extLst>
              <a:ext uri="{FF2B5EF4-FFF2-40B4-BE49-F238E27FC236}">
                <a16:creationId xmlns:a16="http://schemas.microsoft.com/office/drawing/2014/main" id="{F2AD64E0-2F0E-61C2-0A33-B43CAA18FA32}"/>
              </a:ext>
            </a:extLst>
          </p:cNvPr>
          <p:cNvSpPr/>
          <p:nvPr/>
        </p:nvSpPr>
        <p:spPr>
          <a:xfrm>
            <a:off x="514927" y="413576"/>
            <a:ext cx="2206990" cy="2206990"/>
          </a:xfrm>
          <a:prstGeom prst="mathMultiply">
            <a:avLst>
              <a:gd name="adj1" fmla="val 8975"/>
            </a:avLst>
          </a:prstGeom>
          <a:solidFill>
            <a:srgbClr val="C00000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!!ExternalAPI">
            <a:extLst>
              <a:ext uri="{FF2B5EF4-FFF2-40B4-BE49-F238E27FC236}">
                <a16:creationId xmlns:a16="http://schemas.microsoft.com/office/drawing/2014/main" id="{0C057296-82A6-E7EF-50A8-9B90DDFED5B3}"/>
              </a:ext>
            </a:extLst>
          </p:cNvPr>
          <p:cNvGrpSpPr/>
          <p:nvPr/>
        </p:nvGrpSpPr>
        <p:grpSpPr>
          <a:xfrm>
            <a:off x="4409262" y="1065806"/>
            <a:ext cx="2111830" cy="1430616"/>
            <a:chOff x="6311530" y="2440094"/>
            <a:chExt cx="2111830" cy="143061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3CCA81-A5C7-801E-5873-01945EC67ABF}"/>
                </a:ext>
              </a:extLst>
            </p:cNvPr>
            <p:cNvGrpSpPr/>
            <p:nvPr/>
          </p:nvGrpSpPr>
          <p:grpSpPr>
            <a:xfrm>
              <a:off x="6311530" y="2440094"/>
              <a:ext cx="1571706" cy="902532"/>
              <a:chOff x="3873130" y="761495"/>
              <a:chExt cx="2631580" cy="1511151"/>
            </a:xfrm>
          </p:grpSpPr>
          <p:pic>
            <p:nvPicPr>
              <p:cNvPr id="17" name="Picture 2" descr="C++ - Wikipedia">
                <a:extLst>
                  <a:ext uri="{FF2B5EF4-FFF2-40B4-BE49-F238E27FC236}">
                    <a16:creationId xmlns:a16="http://schemas.microsoft.com/office/drawing/2014/main" id="{231659A2-CFC4-549A-1CAE-C607D21A75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927" y="761495"/>
                <a:ext cx="1344295" cy="1511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Half Frame 17">
                <a:extLst>
                  <a:ext uri="{FF2B5EF4-FFF2-40B4-BE49-F238E27FC236}">
                    <a16:creationId xmlns:a16="http://schemas.microsoft.com/office/drawing/2014/main" id="{2D565559-7405-9E88-AD08-455F3F9DDE10}"/>
                  </a:ext>
                </a:extLst>
              </p:cNvPr>
              <p:cNvSpPr/>
              <p:nvPr/>
            </p:nvSpPr>
            <p:spPr>
              <a:xfrm rot="18910550">
                <a:off x="3873130" y="890522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Half Frame 18">
                <a:extLst>
                  <a:ext uri="{FF2B5EF4-FFF2-40B4-BE49-F238E27FC236}">
                    <a16:creationId xmlns:a16="http://schemas.microsoft.com/office/drawing/2014/main" id="{2304ACCE-F421-BAB5-4BFA-981045737C8F}"/>
                  </a:ext>
                </a:extLst>
              </p:cNvPr>
              <p:cNvSpPr/>
              <p:nvPr/>
            </p:nvSpPr>
            <p:spPr>
              <a:xfrm rot="8058736">
                <a:off x="5268367" y="890760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A3BF7A-16BF-BD9B-7FDA-0B1E00F28456}"/>
                </a:ext>
              </a:extLst>
            </p:cNvPr>
            <p:cNvGrpSpPr/>
            <p:nvPr/>
          </p:nvGrpSpPr>
          <p:grpSpPr>
            <a:xfrm>
              <a:off x="7508960" y="2956310"/>
              <a:ext cx="914400" cy="914400"/>
              <a:chOff x="7508960" y="2956310"/>
              <a:chExt cx="914400" cy="914400"/>
            </a:xfrm>
          </p:grpSpPr>
          <p:pic>
            <p:nvPicPr>
              <p:cNvPr id="14" name="Graphic 13" descr="User with solid fill">
                <a:extLst>
                  <a:ext uri="{FF2B5EF4-FFF2-40B4-BE49-F238E27FC236}">
                    <a16:creationId xmlns:a16="http://schemas.microsoft.com/office/drawing/2014/main" id="{EFD12953-E60C-66F9-1834-87D22C4F8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08960" y="295631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8ECDEF-22D6-3F4F-5168-9FCFE7312A30}"/>
                  </a:ext>
                </a:extLst>
              </p:cNvPr>
              <p:cNvSpPr txBox="1"/>
              <p:nvPr/>
            </p:nvSpPr>
            <p:spPr>
              <a:xfrm>
                <a:off x="7630169" y="3429000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Chris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76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07D74-280B-7269-3998-0770A65F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4F974B9-4A85-2E7E-40FD-73CE768926C5}"/>
              </a:ext>
            </a:extLst>
          </p:cNvPr>
          <p:cNvGrpSpPr/>
          <p:nvPr/>
        </p:nvGrpSpPr>
        <p:grpSpPr>
          <a:xfrm rot="1427374">
            <a:off x="2903317" y="2202873"/>
            <a:ext cx="1008830" cy="223055"/>
            <a:chOff x="2942706" y="1404851"/>
            <a:chExt cx="1008830" cy="22305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BF8CBC5-FB21-4447-7E8D-2E5B5F88CB90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ABFDBF8-75F9-39E9-4DA6-4D88FB96D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78D296-77FE-D8A4-0139-068B0B6CB32B}"/>
              </a:ext>
            </a:extLst>
          </p:cNvPr>
          <p:cNvGrpSpPr/>
          <p:nvPr/>
        </p:nvGrpSpPr>
        <p:grpSpPr>
          <a:xfrm>
            <a:off x="914399" y="3459685"/>
            <a:ext cx="1388225" cy="1388225"/>
            <a:chOff x="1379916" y="3417681"/>
            <a:chExt cx="1388225" cy="13882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230316-0C11-D3A7-F488-B40581D66C1D}"/>
                </a:ext>
              </a:extLst>
            </p:cNvPr>
            <p:cNvSpPr/>
            <p:nvPr/>
          </p:nvSpPr>
          <p:spPr>
            <a:xfrm rot="2741792">
              <a:off x="1379916" y="3417681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BE50F0-6582-BDDD-6105-8E4499EEAEB3}"/>
                </a:ext>
              </a:extLst>
            </p:cNvPr>
            <p:cNvSpPr txBox="1"/>
            <p:nvPr/>
          </p:nvSpPr>
          <p:spPr>
            <a:xfrm>
              <a:off x="1485089" y="3913318"/>
              <a:ext cx="1097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Tests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29862B-A448-A6DD-F2E5-31D050DACABF}"/>
              </a:ext>
            </a:extLst>
          </p:cNvPr>
          <p:cNvGrpSpPr/>
          <p:nvPr/>
        </p:nvGrpSpPr>
        <p:grpSpPr>
          <a:xfrm rot="9661616">
            <a:off x="2910043" y="3289628"/>
            <a:ext cx="1008830" cy="223055"/>
            <a:chOff x="2942706" y="1404851"/>
            <a:chExt cx="1008830" cy="2230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1C812A-5329-0124-6E82-DCE99DB06AAC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9B2736-A3E0-4323-01EF-1C6DE03A7D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622B92-6D8F-0482-2A8C-1B68E0D165ED}"/>
              </a:ext>
            </a:extLst>
          </p:cNvPr>
          <p:cNvGrpSpPr/>
          <p:nvPr/>
        </p:nvGrpSpPr>
        <p:grpSpPr>
          <a:xfrm>
            <a:off x="914400" y="822960"/>
            <a:ext cx="1388225" cy="1388225"/>
            <a:chOff x="914400" y="822960"/>
            <a:chExt cx="1388225" cy="13882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DF393F-0AA7-51E0-D3C9-B6F9A43E045B}"/>
                </a:ext>
              </a:extLst>
            </p:cNvPr>
            <p:cNvSpPr/>
            <p:nvPr/>
          </p:nvSpPr>
          <p:spPr>
            <a:xfrm rot="2741792">
              <a:off x="914400" y="822960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AF0FE4-6387-4048-55B5-39FA02538787}"/>
                </a:ext>
              </a:extLst>
            </p:cNvPr>
            <p:cNvSpPr txBox="1"/>
            <p:nvPr/>
          </p:nvSpPr>
          <p:spPr>
            <a:xfrm>
              <a:off x="1219078" y="1193906"/>
              <a:ext cx="7788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 </a:t>
              </a:r>
            </a:p>
            <a:p>
              <a:pPr algn="ctr"/>
              <a:r>
                <a:rPr lang="en-US" dirty="0"/>
                <a:t>Code</a:t>
              </a:r>
            </a:p>
          </p:txBody>
        </p:sp>
      </p:grpSp>
      <p:sp>
        <p:nvSpPr>
          <p:cNvPr id="12" name="Multiply 11">
            <a:extLst>
              <a:ext uri="{FF2B5EF4-FFF2-40B4-BE49-F238E27FC236}">
                <a16:creationId xmlns:a16="http://schemas.microsoft.com/office/drawing/2014/main" id="{3042A460-4C40-CD96-FFAD-CC56DFBE0FAC}"/>
              </a:ext>
            </a:extLst>
          </p:cNvPr>
          <p:cNvSpPr/>
          <p:nvPr/>
        </p:nvSpPr>
        <p:spPr>
          <a:xfrm>
            <a:off x="514927" y="413576"/>
            <a:ext cx="2206990" cy="2206990"/>
          </a:xfrm>
          <a:prstGeom prst="mathMultiply">
            <a:avLst>
              <a:gd name="adj1" fmla="val 8975"/>
            </a:avLst>
          </a:prstGeom>
          <a:solidFill>
            <a:srgbClr val="C00000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E3941F3-B577-F1F4-D4D1-7E47E9AE066D}"/>
              </a:ext>
            </a:extLst>
          </p:cNvPr>
          <p:cNvSpPr/>
          <p:nvPr/>
        </p:nvSpPr>
        <p:spPr>
          <a:xfrm>
            <a:off x="1487460" y="3962676"/>
            <a:ext cx="1022460" cy="1052014"/>
          </a:xfrm>
          <a:custGeom>
            <a:avLst/>
            <a:gdLst>
              <a:gd name="connsiteX0" fmla="*/ 42 w 1022460"/>
              <a:gd name="connsiteY0" fmla="*/ 570024 h 1052014"/>
              <a:gd name="connsiteX1" fmla="*/ 228642 w 1022460"/>
              <a:gd name="connsiteY1" fmla="*/ 451152 h 1052014"/>
              <a:gd name="connsiteX2" fmla="*/ 411522 w 1022460"/>
              <a:gd name="connsiteY2" fmla="*/ 816912 h 1052014"/>
              <a:gd name="connsiteX3" fmla="*/ 795570 w 1022460"/>
              <a:gd name="connsiteY3" fmla="*/ 85392 h 1052014"/>
              <a:gd name="connsiteX4" fmla="*/ 1015026 w 1022460"/>
              <a:gd name="connsiteY4" fmla="*/ 112824 h 1052014"/>
              <a:gd name="connsiteX5" fmla="*/ 530394 w 1022460"/>
              <a:gd name="connsiteY5" fmla="*/ 963216 h 1052014"/>
              <a:gd name="connsiteX6" fmla="*/ 246930 w 1022460"/>
              <a:gd name="connsiteY6" fmla="*/ 981504 h 1052014"/>
              <a:gd name="connsiteX7" fmla="*/ 42 w 1022460"/>
              <a:gd name="connsiteY7" fmla="*/ 570024 h 105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460" h="1052014">
                <a:moveTo>
                  <a:pt x="42" y="570024"/>
                </a:moveTo>
                <a:cubicBezTo>
                  <a:pt x="-3006" y="481632"/>
                  <a:pt x="160062" y="410004"/>
                  <a:pt x="228642" y="451152"/>
                </a:cubicBezTo>
                <a:cubicBezTo>
                  <a:pt x="297222" y="492300"/>
                  <a:pt x="317034" y="877872"/>
                  <a:pt x="411522" y="816912"/>
                </a:cubicBezTo>
                <a:cubicBezTo>
                  <a:pt x="506010" y="755952"/>
                  <a:pt x="694986" y="202740"/>
                  <a:pt x="795570" y="85392"/>
                </a:cubicBezTo>
                <a:cubicBezTo>
                  <a:pt x="896154" y="-31956"/>
                  <a:pt x="1059222" y="-33480"/>
                  <a:pt x="1015026" y="112824"/>
                </a:cubicBezTo>
                <a:cubicBezTo>
                  <a:pt x="970830" y="259128"/>
                  <a:pt x="658410" y="818436"/>
                  <a:pt x="530394" y="963216"/>
                </a:cubicBezTo>
                <a:cubicBezTo>
                  <a:pt x="402378" y="1107996"/>
                  <a:pt x="336846" y="1047036"/>
                  <a:pt x="246930" y="981504"/>
                </a:cubicBezTo>
                <a:cubicBezTo>
                  <a:pt x="157014" y="915972"/>
                  <a:pt x="3090" y="658416"/>
                  <a:pt x="42" y="570024"/>
                </a:cubicBezTo>
                <a:close/>
              </a:path>
            </a:pathLst>
          </a:cu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!!ExternalAPI">
            <a:extLst>
              <a:ext uri="{FF2B5EF4-FFF2-40B4-BE49-F238E27FC236}">
                <a16:creationId xmlns:a16="http://schemas.microsoft.com/office/drawing/2014/main" id="{BBE9AA1E-5BA9-ADCD-7187-FAD862748803}"/>
              </a:ext>
            </a:extLst>
          </p:cNvPr>
          <p:cNvGrpSpPr/>
          <p:nvPr/>
        </p:nvGrpSpPr>
        <p:grpSpPr>
          <a:xfrm>
            <a:off x="4424844" y="2498624"/>
            <a:ext cx="2111830" cy="1430616"/>
            <a:chOff x="6311530" y="2440094"/>
            <a:chExt cx="2111830" cy="14306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72E6752-3B44-B390-9819-68D420FB06AA}"/>
                </a:ext>
              </a:extLst>
            </p:cNvPr>
            <p:cNvGrpSpPr/>
            <p:nvPr/>
          </p:nvGrpSpPr>
          <p:grpSpPr>
            <a:xfrm>
              <a:off x="6311530" y="2440094"/>
              <a:ext cx="1571706" cy="902532"/>
              <a:chOff x="3873130" y="761495"/>
              <a:chExt cx="2631580" cy="1511151"/>
            </a:xfrm>
          </p:grpSpPr>
          <p:pic>
            <p:nvPicPr>
              <p:cNvPr id="23" name="Picture 2" descr="C++ - Wikipedia">
                <a:extLst>
                  <a:ext uri="{FF2B5EF4-FFF2-40B4-BE49-F238E27FC236}">
                    <a16:creationId xmlns:a16="http://schemas.microsoft.com/office/drawing/2014/main" id="{552B2C94-0112-E133-5D1C-0F140E0101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927" y="761495"/>
                <a:ext cx="1344295" cy="1511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Half Frame 23">
                <a:extLst>
                  <a:ext uri="{FF2B5EF4-FFF2-40B4-BE49-F238E27FC236}">
                    <a16:creationId xmlns:a16="http://schemas.microsoft.com/office/drawing/2014/main" id="{A3D6F963-4DCC-015D-CA0E-24EBA7993868}"/>
                  </a:ext>
                </a:extLst>
              </p:cNvPr>
              <p:cNvSpPr/>
              <p:nvPr/>
            </p:nvSpPr>
            <p:spPr>
              <a:xfrm rot="18910550">
                <a:off x="3873130" y="890522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Half Frame 24">
                <a:extLst>
                  <a:ext uri="{FF2B5EF4-FFF2-40B4-BE49-F238E27FC236}">
                    <a16:creationId xmlns:a16="http://schemas.microsoft.com/office/drawing/2014/main" id="{BC34624F-B708-89FE-7A2C-8A497C812B24}"/>
                  </a:ext>
                </a:extLst>
              </p:cNvPr>
              <p:cNvSpPr/>
              <p:nvPr/>
            </p:nvSpPr>
            <p:spPr>
              <a:xfrm rot="8058736">
                <a:off x="5268367" y="890760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D0692D-CB43-AFA7-C325-F69FD78F9319}"/>
                </a:ext>
              </a:extLst>
            </p:cNvPr>
            <p:cNvGrpSpPr/>
            <p:nvPr/>
          </p:nvGrpSpPr>
          <p:grpSpPr>
            <a:xfrm>
              <a:off x="7508960" y="2956310"/>
              <a:ext cx="914400" cy="914400"/>
              <a:chOff x="7508960" y="2956310"/>
              <a:chExt cx="914400" cy="914400"/>
            </a:xfrm>
          </p:grpSpPr>
          <p:pic>
            <p:nvPicPr>
              <p:cNvPr id="21" name="Graphic 20" descr="User with solid fill">
                <a:extLst>
                  <a:ext uri="{FF2B5EF4-FFF2-40B4-BE49-F238E27FC236}">
                    <a16:creationId xmlns:a16="http://schemas.microsoft.com/office/drawing/2014/main" id="{39993DC8-5CAC-987B-279C-C2BD189F7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08960" y="295631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256E60-AED9-3FA2-2F6D-B8293253671D}"/>
                  </a:ext>
                </a:extLst>
              </p:cNvPr>
              <p:cNvSpPr txBox="1"/>
              <p:nvPr/>
            </p:nvSpPr>
            <p:spPr>
              <a:xfrm>
                <a:off x="7630169" y="3429000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Chris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274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082EAEF-6154-9DFC-2DBD-F05F9811AB2E}"/>
              </a:ext>
            </a:extLst>
          </p:cNvPr>
          <p:cNvGrpSpPr/>
          <p:nvPr/>
        </p:nvGrpSpPr>
        <p:grpSpPr>
          <a:xfrm>
            <a:off x="1924398" y="2197246"/>
            <a:ext cx="1388225" cy="1388225"/>
            <a:chOff x="1379916" y="3417681"/>
            <a:chExt cx="1388225" cy="13882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25FC-E005-BE5D-E904-27002AB72594}"/>
                </a:ext>
              </a:extLst>
            </p:cNvPr>
            <p:cNvSpPr/>
            <p:nvPr/>
          </p:nvSpPr>
          <p:spPr>
            <a:xfrm rot="2741792">
              <a:off x="1379916" y="3417681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BAC94A-E261-3DFF-5593-5778F5ECA23F}"/>
                </a:ext>
              </a:extLst>
            </p:cNvPr>
            <p:cNvSpPr txBox="1"/>
            <p:nvPr/>
          </p:nvSpPr>
          <p:spPr>
            <a:xfrm>
              <a:off x="1485089" y="3913318"/>
              <a:ext cx="1097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Tests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8ED66-9B6D-2EC5-3C64-F44BED0C0897}"/>
              </a:ext>
            </a:extLst>
          </p:cNvPr>
          <p:cNvGrpSpPr/>
          <p:nvPr/>
        </p:nvGrpSpPr>
        <p:grpSpPr>
          <a:xfrm rot="10800000">
            <a:off x="4386088" y="2779831"/>
            <a:ext cx="1008830" cy="223055"/>
            <a:chOff x="2942706" y="1404851"/>
            <a:chExt cx="1008830" cy="2230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3D5D629-4503-762E-2E19-B18F89C4F87F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80E3154-4646-F5A0-C947-DF96C7FFB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386E70D7-729E-0A33-2997-E3FEABC9AAF3}"/>
              </a:ext>
            </a:extLst>
          </p:cNvPr>
          <p:cNvSpPr/>
          <p:nvPr/>
        </p:nvSpPr>
        <p:spPr>
          <a:xfrm>
            <a:off x="2497860" y="2700237"/>
            <a:ext cx="1022460" cy="1052014"/>
          </a:xfrm>
          <a:custGeom>
            <a:avLst/>
            <a:gdLst>
              <a:gd name="connsiteX0" fmla="*/ 42 w 1022460"/>
              <a:gd name="connsiteY0" fmla="*/ 570024 h 1052014"/>
              <a:gd name="connsiteX1" fmla="*/ 228642 w 1022460"/>
              <a:gd name="connsiteY1" fmla="*/ 451152 h 1052014"/>
              <a:gd name="connsiteX2" fmla="*/ 411522 w 1022460"/>
              <a:gd name="connsiteY2" fmla="*/ 816912 h 1052014"/>
              <a:gd name="connsiteX3" fmla="*/ 795570 w 1022460"/>
              <a:gd name="connsiteY3" fmla="*/ 85392 h 1052014"/>
              <a:gd name="connsiteX4" fmla="*/ 1015026 w 1022460"/>
              <a:gd name="connsiteY4" fmla="*/ 112824 h 1052014"/>
              <a:gd name="connsiteX5" fmla="*/ 530394 w 1022460"/>
              <a:gd name="connsiteY5" fmla="*/ 963216 h 1052014"/>
              <a:gd name="connsiteX6" fmla="*/ 246930 w 1022460"/>
              <a:gd name="connsiteY6" fmla="*/ 981504 h 1052014"/>
              <a:gd name="connsiteX7" fmla="*/ 42 w 1022460"/>
              <a:gd name="connsiteY7" fmla="*/ 570024 h 105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460" h="1052014">
                <a:moveTo>
                  <a:pt x="42" y="570024"/>
                </a:moveTo>
                <a:cubicBezTo>
                  <a:pt x="-3006" y="481632"/>
                  <a:pt x="160062" y="410004"/>
                  <a:pt x="228642" y="451152"/>
                </a:cubicBezTo>
                <a:cubicBezTo>
                  <a:pt x="297222" y="492300"/>
                  <a:pt x="317034" y="877872"/>
                  <a:pt x="411522" y="816912"/>
                </a:cubicBezTo>
                <a:cubicBezTo>
                  <a:pt x="506010" y="755952"/>
                  <a:pt x="694986" y="202740"/>
                  <a:pt x="795570" y="85392"/>
                </a:cubicBezTo>
                <a:cubicBezTo>
                  <a:pt x="896154" y="-31956"/>
                  <a:pt x="1059222" y="-33480"/>
                  <a:pt x="1015026" y="112824"/>
                </a:cubicBezTo>
                <a:cubicBezTo>
                  <a:pt x="970830" y="259128"/>
                  <a:pt x="658410" y="818436"/>
                  <a:pt x="530394" y="963216"/>
                </a:cubicBezTo>
                <a:cubicBezTo>
                  <a:pt x="402378" y="1107996"/>
                  <a:pt x="336846" y="1047036"/>
                  <a:pt x="246930" y="981504"/>
                </a:cubicBezTo>
                <a:cubicBezTo>
                  <a:pt x="157014" y="915972"/>
                  <a:pt x="3090" y="658416"/>
                  <a:pt x="42" y="570024"/>
                </a:cubicBezTo>
                <a:close/>
              </a:path>
            </a:pathLst>
          </a:cu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and white envelope with a paper in it&#10;&#10;Description automatically generated">
            <a:extLst>
              <a:ext uri="{FF2B5EF4-FFF2-40B4-BE49-F238E27FC236}">
                <a16:creationId xmlns:a16="http://schemas.microsoft.com/office/drawing/2014/main" id="{61E9E2FA-1DBE-0485-E87F-60DAB2D2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320" y="3653861"/>
            <a:ext cx="1321008" cy="1204448"/>
          </a:xfrm>
          <a:prstGeom prst="rect">
            <a:avLst/>
          </a:prstGeom>
        </p:spPr>
      </p:pic>
      <p:pic>
        <p:nvPicPr>
          <p:cNvPr id="12" name="Picture 11" descr="A blue and white envelope with a paper in it&#10;&#10;Description automatically generated">
            <a:extLst>
              <a:ext uri="{FF2B5EF4-FFF2-40B4-BE49-F238E27FC236}">
                <a16:creationId xmlns:a16="http://schemas.microsoft.com/office/drawing/2014/main" id="{7AA9CD70-C457-9E69-41D3-E4A1BC39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875" y="3653861"/>
            <a:ext cx="1321008" cy="1204448"/>
          </a:xfrm>
          <a:prstGeom prst="rect">
            <a:avLst/>
          </a:prstGeom>
        </p:spPr>
      </p:pic>
      <p:pic>
        <p:nvPicPr>
          <p:cNvPr id="15" name="Picture 14" descr="A blue and white envelope with a paper in it&#10;&#10;Description automatically generated">
            <a:extLst>
              <a:ext uri="{FF2B5EF4-FFF2-40B4-BE49-F238E27FC236}">
                <a16:creationId xmlns:a16="http://schemas.microsoft.com/office/drawing/2014/main" id="{6D6B067D-E24F-A2BE-7B0F-4AE1CBC1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430" y="3653861"/>
            <a:ext cx="1321008" cy="1204448"/>
          </a:xfrm>
          <a:prstGeom prst="rect">
            <a:avLst/>
          </a:prstGeom>
        </p:spPr>
      </p:pic>
      <p:pic>
        <p:nvPicPr>
          <p:cNvPr id="20" name="Picture 19" descr="A blue and white envelope with a paper in it&#10;&#10;Description automatically generated">
            <a:extLst>
              <a:ext uri="{FF2B5EF4-FFF2-40B4-BE49-F238E27FC236}">
                <a16:creationId xmlns:a16="http://schemas.microsoft.com/office/drawing/2014/main" id="{07BE40A0-7D7F-760C-5409-FB7DA5609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986" y="3653861"/>
            <a:ext cx="1321008" cy="1204448"/>
          </a:xfrm>
          <a:prstGeom prst="rect">
            <a:avLst/>
          </a:prstGeom>
        </p:spPr>
      </p:pic>
      <p:grpSp>
        <p:nvGrpSpPr>
          <p:cNvPr id="25" name="!!ExternalAPI">
            <a:extLst>
              <a:ext uri="{FF2B5EF4-FFF2-40B4-BE49-F238E27FC236}">
                <a16:creationId xmlns:a16="http://schemas.microsoft.com/office/drawing/2014/main" id="{B8B08CDC-D132-6B81-B3D2-A135AF417585}"/>
              </a:ext>
            </a:extLst>
          </p:cNvPr>
          <p:cNvGrpSpPr/>
          <p:nvPr/>
        </p:nvGrpSpPr>
        <p:grpSpPr>
          <a:xfrm>
            <a:off x="6311530" y="2440094"/>
            <a:ext cx="2111830" cy="1430616"/>
            <a:chOff x="6311530" y="2440094"/>
            <a:chExt cx="2111830" cy="14306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9A25F1-1A9C-EB5B-6CAB-72090FEC9AA6}"/>
                </a:ext>
              </a:extLst>
            </p:cNvPr>
            <p:cNvGrpSpPr/>
            <p:nvPr/>
          </p:nvGrpSpPr>
          <p:grpSpPr>
            <a:xfrm>
              <a:off x="6311530" y="2440094"/>
              <a:ext cx="1571706" cy="902532"/>
              <a:chOff x="3873130" y="761495"/>
              <a:chExt cx="2631580" cy="1511151"/>
            </a:xfrm>
          </p:grpSpPr>
          <p:pic>
            <p:nvPicPr>
              <p:cNvPr id="3074" name="Picture 2" descr="C++ - Wikipedia">
                <a:extLst>
                  <a:ext uri="{FF2B5EF4-FFF2-40B4-BE49-F238E27FC236}">
                    <a16:creationId xmlns:a16="http://schemas.microsoft.com/office/drawing/2014/main" id="{DDC8682B-A45C-59C6-F5D8-BC728EBFA6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927" y="761495"/>
                <a:ext cx="1344295" cy="1511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Half Frame 3">
                <a:extLst>
                  <a:ext uri="{FF2B5EF4-FFF2-40B4-BE49-F238E27FC236}">
                    <a16:creationId xmlns:a16="http://schemas.microsoft.com/office/drawing/2014/main" id="{73CE48C6-E846-45C0-FAC4-BA0EE1811D3A}"/>
                  </a:ext>
                </a:extLst>
              </p:cNvPr>
              <p:cNvSpPr/>
              <p:nvPr/>
            </p:nvSpPr>
            <p:spPr>
              <a:xfrm rot="18910550">
                <a:off x="3873130" y="890522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Half Frame 4">
                <a:extLst>
                  <a:ext uri="{FF2B5EF4-FFF2-40B4-BE49-F238E27FC236}">
                    <a16:creationId xmlns:a16="http://schemas.microsoft.com/office/drawing/2014/main" id="{41BF7D22-4335-4A3A-2070-88EE5DF8B199}"/>
                  </a:ext>
                </a:extLst>
              </p:cNvPr>
              <p:cNvSpPr/>
              <p:nvPr/>
            </p:nvSpPr>
            <p:spPr>
              <a:xfrm rot="8058736">
                <a:off x="5268367" y="890760"/>
                <a:ext cx="1219592" cy="1253095"/>
              </a:xfrm>
              <a:prstGeom prst="halfFrame">
                <a:avLst>
                  <a:gd name="adj1" fmla="val 19624"/>
                  <a:gd name="adj2" fmla="val 1619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DF46C34-5666-DA76-6079-E8371D939463}"/>
                </a:ext>
              </a:extLst>
            </p:cNvPr>
            <p:cNvGrpSpPr/>
            <p:nvPr/>
          </p:nvGrpSpPr>
          <p:grpSpPr>
            <a:xfrm>
              <a:off x="7508960" y="2956310"/>
              <a:ext cx="914400" cy="914400"/>
              <a:chOff x="7508960" y="2956310"/>
              <a:chExt cx="914400" cy="914400"/>
            </a:xfrm>
          </p:grpSpPr>
          <p:pic>
            <p:nvPicPr>
              <p:cNvPr id="22" name="Graphic 21" descr="User with solid fill">
                <a:extLst>
                  <a:ext uri="{FF2B5EF4-FFF2-40B4-BE49-F238E27FC236}">
                    <a16:creationId xmlns:a16="http://schemas.microsoft.com/office/drawing/2014/main" id="{49EC3BF4-42D7-2FDC-E653-5E324456C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08960" y="295631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0B655-5AE5-560C-7790-93CFB186127D}"/>
                  </a:ext>
                </a:extLst>
              </p:cNvPr>
              <p:cNvSpPr txBox="1"/>
              <p:nvPr/>
            </p:nvSpPr>
            <p:spPr>
              <a:xfrm>
                <a:off x="7630169" y="3429000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Chris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39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5ACE8-DFA2-9551-0DE7-07D4596B5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712F620-3B7C-1EFF-A8C3-E7C95CB8DEFA}"/>
              </a:ext>
            </a:extLst>
          </p:cNvPr>
          <p:cNvGrpSpPr/>
          <p:nvPr/>
        </p:nvGrpSpPr>
        <p:grpSpPr>
          <a:xfrm>
            <a:off x="1924398" y="2197246"/>
            <a:ext cx="1388225" cy="1388225"/>
            <a:chOff x="1379916" y="3417681"/>
            <a:chExt cx="1388225" cy="13882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B65579-C108-2257-56D1-4068940D0D5B}"/>
                </a:ext>
              </a:extLst>
            </p:cNvPr>
            <p:cNvSpPr/>
            <p:nvPr/>
          </p:nvSpPr>
          <p:spPr>
            <a:xfrm rot="2741792">
              <a:off x="1379916" y="3417681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149EC2-8D66-B537-1D81-68BB690F6263}"/>
                </a:ext>
              </a:extLst>
            </p:cNvPr>
            <p:cNvSpPr txBox="1"/>
            <p:nvPr/>
          </p:nvSpPr>
          <p:spPr>
            <a:xfrm>
              <a:off x="1485089" y="3913318"/>
              <a:ext cx="1097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Tests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B386A1-BA88-7E37-FD1E-77FDAFA6F0A9}"/>
              </a:ext>
            </a:extLst>
          </p:cNvPr>
          <p:cNvGrpSpPr/>
          <p:nvPr/>
        </p:nvGrpSpPr>
        <p:grpSpPr>
          <a:xfrm rot="10800000">
            <a:off x="4386088" y="2779831"/>
            <a:ext cx="1008830" cy="223055"/>
            <a:chOff x="2942706" y="1404851"/>
            <a:chExt cx="1008830" cy="2230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3B3D71-EC2D-5B24-5E5B-10F5E6872A0D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03F4BF-9437-4FD2-8EAC-63166FCFBE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F404A1D6-2741-7865-8D09-0C228F00BF70}"/>
              </a:ext>
            </a:extLst>
          </p:cNvPr>
          <p:cNvSpPr/>
          <p:nvPr/>
        </p:nvSpPr>
        <p:spPr>
          <a:xfrm>
            <a:off x="2497860" y="2700237"/>
            <a:ext cx="1022460" cy="1052014"/>
          </a:xfrm>
          <a:custGeom>
            <a:avLst/>
            <a:gdLst>
              <a:gd name="connsiteX0" fmla="*/ 42 w 1022460"/>
              <a:gd name="connsiteY0" fmla="*/ 570024 h 1052014"/>
              <a:gd name="connsiteX1" fmla="*/ 228642 w 1022460"/>
              <a:gd name="connsiteY1" fmla="*/ 451152 h 1052014"/>
              <a:gd name="connsiteX2" fmla="*/ 411522 w 1022460"/>
              <a:gd name="connsiteY2" fmla="*/ 816912 h 1052014"/>
              <a:gd name="connsiteX3" fmla="*/ 795570 w 1022460"/>
              <a:gd name="connsiteY3" fmla="*/ 85392 h 1052014"/>
              <a:gd name="connsiteX4" fmla="*/ 1015026 w 1022460"/>
              <a:gd name="connsiteY4" fmla="*/ 112824 h 1052014"/>
              <a:gd name="connsiteX5" fmla="*/ 530394 w 1022460"/>
              <a:gd name="connsiteY5" fmla="*/ 963216 h 1052014"/>
              <a:gd name="connsiteX6" fmla="*/ 246930 w 1022460"/>
              <a:gd name="connsiteY6" fmla="*/ 981504 h 1052014"/>
              <a:gd name="connsiteX7" fmla="*/ 42 w 1022460"/>
              <a:gd name="connsiteY7" fmla="*/ 570024 h 105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460" h="1052014">
                <a:moveTo>
                  <a:pt x="42" y="570024"/>
                </a:moveTo>
                <a:cubicBezTo>
                  <a:pt x="-3006" y="481632"/>
                  <a:pt x="160062" y="410004"/>
                  <a:pt x="228642" y="451152"/>
                </a:cubicBezTo>
                <a:cubicBezTo>
                  <a:pt x="297222" y="492300"/>
                  <a:pt x="317034" y="877872"/>
                  <a:pt x="411522" y="816912"/>
                </a:cubicBezTo>
                <a:cubicBezTo>
                  <a:pt x="506010" y="755952"/>
                  <a:pt x="694986" y="202740"/>
                  <a:pt x="795570" y="85392"/>
                </a:cubicBezTo>
                <a:cubicBezTo>
                  <a:pt x="896154" y="-31956"/>
                  <a:pt x="1059222" y="-33480"/>
                  <a:pt x="1015026" y="112824"/>
                </a:cubicBezTo>
                <a:cubicBezTo>
                  <a:pt x="970830" y="259128"/>
                  <a:pt x="658410" y="818436"/>
                  <a:pt x="530394" y="963216"/>
                </a:cubicBezTo>
                <a:cubicBezTo>
                  <a:pt x="402378" y="1107996"/>
                  <a:pt x="336846" y="1047036"/>
                  <a:pt x="246930" y="981504"/>
                </a:cubicBezTo>
                <a:cubicBezTo>
                  <a:pt x="157014" y="915972"/>
                  <a:pt x="3090" y="658416"/>
                  <a:pt x="42" y="570024"/>
                </a:cubicBezTo>
                <a:close/>
              </a:path>
            </a:pathLst>
          </a:cu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390BD6-64CA-7072-59B9-3E965DEE8A3D}"/>
              </a:ext>
            </a:extLst>
          </p:cNvPr>
          <p:cNvGrpSpPr/>
          <p:nvPr/>
        </p:nvGrpSpPr>
        <p:grpSpPr>
          <a:xfrm>
            <a:off x="6311530" y="2440094"/>
            <a:ext cx="1571706" cy="902532"/>
            <a:chOff x="3873130" y="761495"/>
            <a:chExt cx="2631580" cy="1511151"/>
          </a:xfrm>
        </p:grpSpPr>
        <p:pic>
          <p:nvPicPr>
            <p:cNvPr id="3074" name="Picture 2" descr="C++ - Wikipedia">
              <a:extLst>
                <a:ext uri="{FF2B5EF4-FFF2-40B4-BE49-F238E27FC236}">
                  <a16:creationId xmlns:a16="http://schemas.microsoft.com/office/drawing/2014/main" id="{D2D281BD-0E65-410E-2704-17341A3B8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2927" y="761495"/>
              <a:ext cx="1344295" cy="151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Half Frame 3">
              <a:extLst>
                <a:ext uri="{FF2B5EF4-FFF2-40B4-BE49-F238E27FC236}">
                  <a16:creationId xmlns:a16="http://schemas.microsoft.com/office/drawing/2014/main" id="{CC75C104-5F16-0C53-4042-D19392FBB73A}"/>
                </a:ext>
              </a:extLst>
            </p:cNvPr>
            <p:cNvSpPr/>
            <p:nvPr/>
          </p:nvSpPr>
          <p:spPr>
            <a:xfrm rot="18910550">
              <a:off x="3873130" y="890522"/>
              <a:ext cx="1219592" cy="1253095"/>
            </a:xfrm>
            <a:prstGeom prst="halfFrame">
              <a:avLst>
                <a:gd name="adj1" fmla="val 19624"/>
                <a:gd name="adj2" fmla="val 1619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Half Frame 4">
              <a:extLst>
                <a:ext uri="{FF2B5EF4-FFF2-40B4-BE49-F238E27FC236}">
                  <a16:creationId xmlns:a16="http://schemas.microsoft.com/office/drawing/2014/main" id="{89DBFCA6-1AF8-E2F2-1437-C518B7F6790B}"/>
                </a:ext>
              </a:extLst>
            </p:cNvPr>
            <p:cNvSpPr/>
            <p:nvPr/>
          </p:nvSpPr>
          <p:spPr>
            <a:xfrm rot="8058736">
              <a:off x="5268367" y="890760"/>
              <a:ext cx="1219592" cy="1253095"/>
            </a:xfrm>
            <a:prstGeom prst="halfFrame">
              <a:avLst>
                <a:gd name="adj1" fmla="val 19624"/>
                <a:gd name="adj2" fmla="val 1619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31050E-4718-461B-6058-AA22302D1DD4}"/>
              </a:ext>
            </a:extLst>
          </p:cNvPr>
          <p:cNvGrpSpPr/>
          <p:nvPr/>
        </p:nvGrpSpPr>
        <p:grpSpPr>
          <a:xfrm>
            <a:off x="7508960" y="2956310"/>
            <a:ext cx="914400" cy="914400"/>
            <a:chOff x="7508960" y="2956310"/>
            <a:chExt cx="914400" cy="914400"/>
          </a:xfrm>
        </p:grpSpPr>
        <p:pic>
          <p:nvPicPr>
            <p:cNvPr id="22" name="Graphic 21" descr="User with solid fill">
              <a:extLst>
                <a:ext uri="{FF2B5EF4-FFF2-40B4-BE49-F238E27FC236}">
                  <a16:creationId xmlns:a16="http://schemas.microsoft.com/office/drawing/2014/main" id="{0AAF90DB-186D-E561-E89E-B8D84636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08960" y="2956310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8AD1C2-56C5-3FE7-08BC-37748CFF78E4}"/>
                </a:ext>
              </a:extLst>
            </p:cNvPr>
            <p:cNvSpPr txBox="1"/>
            <p:nvPr/>
          </p:nvSpPr>
          <p:spPr>
            <a:xfrm>
              <a:off x="7630169" y="342900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1354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DE27-83CA-D7C5-C66A-3AE7D0B50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C215C58-ACED-59FE-2896-4ED76672A425}"/>
              </a:ext>
            </a:extLst>
          </p:cNvPr>
          <p:cNvGrpSpPr/>
          <p:nvPr/>
        </p:nvGrpSpPr>
        <p:grpSpPr>
          <a:xfrm>
            <a:off x="1924398" y="2197246"/>
            <a:ext cx="1388225" cy="1388225"/>
            <a:chOff x="1379916" y="3417681"/>
            <a:chExt cx="1388225" cy="13882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7A3D52-46D4-C8CD-FB9B-F7C8CFE7EFF8}"/>
                </a:ext>
              </a:extLst>
            </p:cNvPr>
            <p:cNvSpPr/>
            <p:nvPr/>
          </p:nvSpPr>
          <p:spPr>
            <a:xfrm rot="2741792">
              <a:off x="1379916" y="3417681"/>
              <a:ext cx="1388225" cy="138822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4B163-F4B8-DACA-D0EA-8ADD4B0A77E5}"/>
                </a:ext>
              </a:extLst>
            </p:cNvPr>
            <p:cNvSpPr txBox="1"/>
            <p:nvPr/>
          </p:nvSpPr>
          <p:spPr>
            <a:xfrm>
              <a:off x="1485089" y="3913318"/>
              <a:ext cx="1097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Tests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1DA181-99FB-BB36-2C24-A4BD33DFDD0E}"/>
              </a:ext>
            </a:extLst>
          </p:cNvPr>
          <p:cNvGrpSpPr/>
          <p:nvPr/>
        </p:nvGrpSpPr>
        <p:grpSpPr>
          <a:xfrm rot="10800000">
            <a:off x="4386088" y="2779831"/>
            <a:ext cx="1008830" cy="223055"/>
            <a:chOff x="2942706" y="1404851"/>
            <a:chExt cx="1008830" cy="22305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0147DD-DE37-B6C3-E062-D5AF1FCE2D34}"/>
                </a:ext>
              </a:extLst>
            </p:cNvPr>
            <p:cNvCxnSpPr>
              <a:cxnSpLocks/>
            </p:cNvCxnSpPr>
            <p:nvPr/>
          </p:nvCxnSpPr>
          <p:spPr>
            <a:xfrm>
              <a:off x="2942706" y="1404851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88F8E69-323E-415E-941E-6A6462A5AE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706" y="1627906"/>
              <a:ext cx="100883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FA47C045-FA32-2D74-9F77-DD017DB4160A}"/>
              </a:ext>
            </a:extLst>
          </p:cNvPr>
          <p:cNvSpPr/>
          <p:nvPr/>
        </p:nvSpPr>
        <p:spPr>
          <a:xfrm>
            <a:off x="2497860" y="2700237"/>
            <a:ext cx="1022460" cy="1052014"/>
          </a:xfrm>
          <a:custGeom>
            <a:avLst/>
            <a:gdLst>
              <a:gd name="connsiteX0" fmla="*/ 42 w 1022460"/>
              <a:gd name="connsiteY0" fmla="*/ 570024 h 1052014"/>
              <a:gd name="connsiteX1" fmla="*/ 228642 w 1022460"/>
              <a:gd name="connsiteY1" fmla="*/ 451152 h 1052014"/>
              <a:gd name="connsiteX2" fmla="*/ 411522 w 1022460"/>
              <a:gd name="connsiteY2" fmla="*/ 816912 h 1052014"/>
              <a:gd name="connsiteX3" fmla="*/ 795570 w 1022460"/>
              <a:gd name="connsiteY3" fmla="*/ 85392 h 1052014"/>
              <a:gd name="connsiteX4" fmla="*/ 1015026 w 1022460"/>
              <a:gd name="connsiteY4" fmla="*/ 112824 h 1052014"/>
              <a:gd name="connsiteX5" fmla="*/ 530394 w 1022460"/>
              <a:gd name="connsiteY5" fmla="*/ 963216 h 1052014"/>
              <a:gd name="connsiteX6" fmla="*/ 246930 w 1022460"/>
              <a:gd name="connsiteY6" fmla="*/ 981504 h 1052014"/>
              <a:gd name="connsiteX7" fmla="*/ 42 w 1022460"/>
              <a:gd name="connsiteY7" fmla="*/ 570024 h 105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460" h="1052014">
                <a:moveTo>
                  <a:pt x="42" y="570024"/>
                </a:moveTo>
                <a:cubicBezTo>
                  <a:pt x="-3006" y="481632"/>
                  <a:pt x="160062" y="410004"/>
                  <a:pt x="228642" y="451152"/>
                </a:cubicBezTo>
                <a:cubicBezTo>
                  <a:pt x="297222" y="492300"/>
                  <a:pt x="317034" y="877872"/>
                  <a:pt x="411522" y="816912"/>
                </a:cubicBezTo>
                <a:cubicBezTo>
                  <a:pt x="506010" y="755952"/>
                  <a:pt x="694986" y="202740"/>
                  <a:pt x="795570" y="85392"/>
                </a:cubicBezTo>
                <a:cubicBezTo>
                  <a:pt x="896154" y="-31956"/>
                  <a:pt x="1059222" y="-33480"/>
                  <a:pt x="1015026" y="112824"/>
                </a:cubicBezTo>
                <a:cubicBezTo>
                  <a:pt x="970830" y="259128"/>
                  <a:pt x="658410" y="818436"/>
                  <a:pt x="530394" y="963216"/>
                </a:cubicBezTo>
                <a:cubicBezTo>
                  <a:pt x="402378" y="1107996"/>
                  <a:pt x="336846" y="1047036"/>
                  <a:pt x="246930" y="981504"/>
                </a:cubicBezTo>
                <a:cubicBezTo>
                  <a:pt x="157014" y="915972"/>
                  <a:pt x="3090" y="658416"/>
                  <a:pt x="42" y="570024"/>
                </a:cubicBezTo>
                <a:close/>
              </a:path>
            </a:pathLst>
          </a:custGeom>
          <a:solidFill>
            <a:srgbClr val="00B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1F1A96-63F3-332F-3EF7-590B3412B84A}"/>
              </a:ext>
            </a:extLst>
          </p:cNvPr>
          <p:cNvGrpSpPr/>
          <p:nvPr/>
        </p:nvGrpSpPr>
        <p:grpSpPr>
          <a:xfrm>
            <a:off x="6311530" y="2440094"/>
            <a:ext cx="1571706" cy="902532"/>
            <a:chOff x="3873130" y="761495"/>
            <a:chExt cx="2631580" cy="1511151"/>
          </a:xfrm>
        </p:grpSpPr>
        <p:pic>
          <p:nvPicPr>
            <p:cNvPr id="3074" name="Picture 2" descr="C++ - Wikipedia">
              <a:extLst>
                <a:ext uri="{FF2B5EF4-FFF2-40B4-BE49-F238E27FC236}">
                  <a16:creationId xmlns:a16="http://schemas.microsoft.com/office/drawing/2014/main" id="{8D04BB10-ED8B-C6C1-65BB-277DCBB8FF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2927" y="761495"/>
              <a:ext cx="1344295" cy="151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Half Frame 3">
              <a:extLst>
                <a:ext uri="{FF2B5EF4-FFF2-40B4-BE49-F238E27FC236}">
                  <a16:creationId xmlns:a16="http://schemas.microsoft.com/office/drawing/2014/main" id="{D53FD57A-92ED-7307-F2CC-055F30DA1AC1}"/>
                </a:ext>
              </a:extLst>
            </p:cNvPr>
            <p:cNvSpPr/>
            <p:nvPr/>
          </p:nvSpPr>
          <p:spPr>
            <a:xfrm rot="18910550">
              <a:off x="3873130" y="890522"/>
              <a:ext cx="1219592" cy="1253095"/>
            </a:xfrm>
            <a:prstGeom prst="halfFrame">
              <a:avLst>
                <a:gd name="adj1" fmla="val 19624"/>
                <a:gd name="adj2" fmla="val 1619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Half Frame 4">
              <a:extLst>
                <a:ext uri="{FF2B5EF4-FFF2-40B4-BE49-F238E27FC236}">
                  <a16:creationId xmlns:a16="http://schemas.microsoft.com/office/drawing/2014/main" id="{E8F297DC-1F20-13EE-9BFE-A4F3BFBC1CB5}"/>
                </a:ext>
              </a:extLst>
            </p:cNvPr>
            <p:cNvSpPr/>
            <p:nvPr/>
          </p:nvSpPr>
          <p:spPr>
            <a:xfrm rot="8058736">
              <a:off x="5268367" y="890760"/>
              <a:ext cx="1219592" cy="1253095"/>
            </a:xfrm>
            <a:prstGeom prst="halfFrame">
              <a:avLst>
                <a:gd name="adj1" fmla="val 19624"/>
                <a:gd name="adj2" fmla="val 1619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7B83B6-C3C8-4BB3-78AF-980A4EA8BE50}"/>
              </a:ext>
            </a:extLst>
          </p:cNvPr>
          <p:cNvGrpSpPr/>
          <p:nvPr/>
        </p:nvGrpSpPr>
        <p:grpSpPr>
          <a:xfrm>
            <a:off x="2946409" y="3027329"/>
            <a:ext cx="914400" cy="914400"/>
            <a:chOff x="7508960" y="2956310"/>
            <a:chExt cx="914400" cy="914400"/>
          </a:xfrm>
        </p:grpSpPr>
        <p:pic>
          <p:nvPicPr>
            <p:cNvPr id="22" name="Graphic 21" descr="User with solid fill">
              <a:extLst>
                <a:ext uri="{FF2B5EF4-FFF2-40B4-BE49-F238E27FC236}">
                  <a16:creationId xmlns:a16="http://schemas.microsoft.com/office/drawing/2014/main" id="{AE96B680-5849-CF72-0B2B-A9ADB5FB6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08960" y="2956310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54AA18-8F05-BACB-9DA1-2A852D0B7283}"/>
                </a:ext>
              </a:extLst>
            </p:cNvPr>
            <p:cNvSpPr txBox="1"/>
            <p:nvPr/>
          </p:nvSpPr>
          <p:spPr>
            <a:xfrm>
              <a:off x="7630169" y="342900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Chris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9677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97281-2C6F-2023-1B97-6B74C2071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4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en-US" sz="8200">
                <a:solidFill>
                  <a:srgbClr val="FFFFFF"/>
                </a:solidFill>
              </a:rPr>
              <a:t>Story #4 – Works on My Machine</a:t>
            </a:r>
          </a:p>
        </p:txBody>
      </p:sp>
    </p:spTree>
    <p:extLst>
      <p:ext uri="{BB962C8B-B14F-4D97-AF65-F5344CB8AC3E}">
        <p14:creationId xmlns:p14="http://schemas.microsoft.com/office/powerpoint/2010/main" val="28785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Story #2 – Works on My Machine</a:t>
            </a:r>
          </a:p>
        </p:txBody>
      </p:sp>
    </p:spTree>
    <p:extLst>
      <p:ext uri="{BB962C8B-B14F-4D97-AF65-F5344CB8AC3E}">
        <p14:creationId xmlns:p14="http://schemas.microsoft.com/office/powerpoint/2010/main" val="326609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760617" y="5088765"/>
            <a:ext cx="57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8526019" y="1466506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BF53D-760D-B5C0-F0DE-7522BA0F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88" y="2159000"/>
            <a:ext cx="25400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C73E0-E46B-F20F-72D7-DD7D1504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60" y="805152"/>
            <a:ext cx="1558833" cy="1558833"/>
          </a:xfrm>
          <a:prstGeom prst="rect">
            <a:avLst/>
          </a:prstGeom>
        </p:spPr>
      </p:pic>
      <p:sp>
        <p:nvSpPr>
          <p:cNvPr id="7" name="Juan">
            <a:extLst>
              <a:ext uri="{FF2B5EF4-FFF2-40B4-BE49-F238E27FC236}">
                <a16:creationId xmlns:a16="http://schemas.microsoft.com/office/drawing/2014/main" id="{2D893DFD-248F-BAE2-FD08-D1050D47123D}"/>
              </a:ext>
            </a:extLst>
          </p:cNvPr>
          <p:cNvSpPr/>
          <p:nvPr/>
        </p:nvSpPr>
        <p:spPr>
          <a:xfrm>
            <a:off x="1726622" y="4115963"/>
            <a:ext cx="831522" cy="876677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57150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8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33568 -0.4847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-2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ells as seen on a microscope">
            <a:extLst>
              <a:ext uri="{FF2B5EF4-FFF2-40B4-BE49-F238E27FC236}">
                <a16:creationId xmlns:a16="http://schemas.microsoft.com/office/drawing/2014/main" id="{151D7920-5F61-621A-A2BF-87DF55225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772" b="102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en-US" sz="8200">
                <a:solidFill>
                  <a:srgbClr val="FFFFFF"/>
                </a:solidFill>
              </a:rPr>
              <a:t>Story #5 – Testing Videos</a:t>
            </a:r>
          </a:p>
        </p:txBody>
      </p:sp>
    </p:spTree>
    <p:extLst>
      <p:ext uri="{BB962C8B-B14F-4D97-AF65-F5344CB8AC3E}">
        <p14:creationId xmlns:p14="http://schemas.microsoft.com/office/powerpoint/2010/main" val="13986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hat UX vs design analogy is wrong | by Shain McAlindon | Medium">
            <a:extLst>
              <a:ext uri="{FF2B5EF4-FFF2-40B4-BE49-F238E27FC236}">
                <a16:creationId xmlns:a16="http://schemas.microsoft.com/office/drawing/2014/main" id="{06ECEF15-537F-F96D-6F59-609BA6A9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958850"/>
            <a:ext cx="8610600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889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760617" y="5088765"/>
            <a:ext cx="57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8526019" y="1466506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BF53D-760D-B5C0-F0DE-7522BA0F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88" y="2159000"/>
            <a:ext cx="2540000" cy="25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CA0A4-5E1E-51D0-A77B-E72423A4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67" y="1033416"/>
            <a:ext cx="1330569" cy="13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624801" y="4976020"/>
            <a:ext cx="57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8526019" y="1466506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932A1-DC61-C653-0629-11D3E5E7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5" y="4638431"/>
            <a:ext cx="12700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1CBD53-6EC6-4683-DDE8-0B5EA6D7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60" y="805152"/>
            <a:ext cx="1558833" cy="1558833"/>
          </a:xfrm>
          <a:prstGeom prst="rect">
            <a:avLst/>
          </a:prstGeom>
        </p:spPr>
      </p:pic>
      <p:pic>
        <p:nvPicPr>
          <p:cNvPr id="2" name="!!connect">
            <a:extLst>
              <a:ext uri="{FF2B5EF4-FFF2-40B4-BE49-F238E27FC236}">
                <a16:creationId xmlns:a16="http://schemas.microsoft.com/office/drawing/2014/main" id="{367BF53D-760D-B5C0-F0DE-7522BA0F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488" y="2159000"/>
            <a:ext cx="2540000" cy="25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CA0A4-5E1E-51D0-A77B-E72423A48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867" y="1033416"/>
            <a:ext cx="1330569" cy="1330569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F320AB67-FAE4-8C72-B508-BA191F21DAB9}"/>
              </a:ext>
            </a:extLst>
          </p:cNvPr>
          <p:cNvSpPr/>
          <p:nvPr/>
        </p:nvSpPr>
        <p:spPr>
          <a:xfrm rot="5400000">
            <a:off x="5007429" y="709756"/>
            <a:ext cx="1882831" cy="1882831"/>
          </a:xfrm>
          <a:prstGeom prst="noSmoking">
            <a:avLst>
              <a:gd name="adj" fmla="val 8465"/>
            </a:avLst>
          </a:prstGeom>
          <a:solidFill>
            <a:srgbClr val="C00000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DF35283-7592-7F8B-52F9-A27B5428C059}"/>
              </a:ext>
            </a:extLst>
          </p:cNvPr>
          <p:cNvSpPr/>
          <p:nvPr/>
        </p:nvSpPr>
        <p:spPr>
          <a:xfrm>
            <a:off x="8373533" y="2065867"/>
            <a:ext cx="1549400" cy="1202266"/>
          </a:xfrm>
          <a:custGeom>
            <a:avLst/>
            <a:gdLst>
              <a:gd name="connsiteX0" fmla="*/ 0 w 1549400"/>
              <a:gd name="connsiteY0" fmla="*/ 0 h 1202266"/>
              <a:gd name="connsiteX1" fmla="*/ 702734 w 1549400"/>
              <a:gd name="connsiteY1" fmla="*/ 160866 h 1202266"/>
              <a:gd name="connsiteX2" fmla="*/ 270934 w 1549400"/>
              <a:gd name="connsiteY2" fmla="*/ 711200 h 1202266"/>
              <a:gd name="connsiteX3" fmla="*/ 1176867 w 1549400"/>
              <a:gd name="connsiteY3" fmla="*/ 922866 h 1202266"/>
              <a:gd name="connsiteX4" fmla="*/ 1549400 w 1549400"/>
              <a:gd name="connsiteY4" fmla="*/ 1202266 h 120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400" h="1202266">
                <a:moveTo>
                  <a:pt x="0" y="0"/>
                </a:moveTo>
                <a:cubicBezTo>
                  <a:pt x="328789" y="21166"/>
                  <a:pt x="657578" y="42333"/>
                  <a:pt x="702734" y="160866"/>
                </a:cubicBezTo>
                <a:cubicBezTo>
                  <a:pt x="747890" y="279399"/>
                  <a:pt x="191912" y="584200"/>
                  <a:pt x="270934" y="711200"/>
                </a:cubicBezTo>
                <a:cubicBezTo>
                  <a:pt x="349956" y="838200"/>
                  <a:pt x="963789" y="841022"/>
                  <a:pt x="1176867" y="922866"/>
                </a:cubicBezTo>
                <a:cubicBezTo>
                  <a:pt x="1389945" y="1004710"/>
                  <a:pt x="1469672" y="1103488"/>
                  <a:pt x="1549400" y="1202266"/>
                </a:cubicBezTo>
              </a:path>
            </a:pathLst>
          </a:cu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B05493-8244-23CD-E5A8-55BC0177C800}"/>
              </a:ext>
            </a:extLst>
          </p:cNvPr>
          <p:cNvGrpSpPr/>
          <p:nvPr/>
        </p:nvGrpSpPr>
        <p:grpSpPr>
          <a:xfrm>
            <a:off x="2059263" y="4366953"/>
            <a:ext cx="853158" cy="906478"/>
            <a:chOff x="2387015" y="4634351"/>
            <a:chExt cx="853158" cy="906478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24B4E1E7-5664-78C6-F213-9B3AC35AD401}"/>
                </a:ext>
              </a:extLst>
            </p:cNvPr>
            <p:cNvSpPr/>
            <p:nvPr/>
          </p:nvSpPr>
          <p:spPr>
            <a:xfrm>
              <a:off x="2678127" y="4943657"/>
              <a:ext cx="270934" cy="287867"/>
            </a:xfrm>
            <a:prstGeom prst="arc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63B73770-50BE-800D-002C-873291BE56B1}"/>
                </a:ext>
              </a:extLst>
            </p:cNvPr>
            <p:cNvSpPr/>
            <p:nvPr/>
          </p:nvSpPr>
          <p:spPr>
            <a:xfrm>
              <a:off x="2554795" y="4812617"/>
              <a:ext cx="517598" cy="549947"/>
            </a:xfrm>
            <a:prstGeom prst="arc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7A3872E-53BD-DFFB-28C4-DB2068787F37}"/>
                </a:ext>
              </a:extLst>
            </p:cNvPr>
            <p:cNvSpPr/>
            <p:nvPr/>
          </p:nvSpPr>
          <p:spPr>
            <a:xfrm>
              <a:off x="2387015" y="4634351"/>
              <a:ext cx="853158" cy="906478"/>
            </a:xfrm>
            <a:prstGeom prst="arc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191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760617" y="5088765"/>
            <a:ext cx="57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8526019" y="1466506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932A1-DC61-C653-0629-11D3E5E7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5" y="4638431"/>
            <a:ext cx="12700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1CBD53-6EC6-4683-DDE8-0B5EA6D7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60" y="805152"/>
            <a:ext cx="1558833" cy="1558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CA0A4-5E1E-51D0-A77B-E72423A48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867" y="1033416"/>
            <a:ext cx="1330569" cy="1330569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F320AB67-FAE4-8C72-B508-BA191F21DAB9}"/>
              </a:ext>
            </a:extLst>
          </p:cNvPr>
          <p:cNvSpPr/>
          <p:nvPr/>
        </p:nvSpPr>
        <p:spPr>
          <a:xfrm rot="5400000">
            <a:off x="5007429" y="709756"/>
            <a:ext cx="1882831" cy="1882831"/>
          </a:xfrm>
          <a:prstGeom prst="noSmoking">
            <a:avLst>
              <a:gd name="adj" fmla="val 8465"/>
            </a:avLst>
          </a:prstGeom>
          <a:solidFill>
            <a:srgbClr val="C00000">
              <a:alpha val="7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!!connect">
            <a:extLst>
              <a:ext uri="{FF2B5EF4-FFF2-40B4-BE49-F238E27FC236}">
                <a16:creationId xmlns:a16="http://schemas.microsoft.com/office/drawing/2014/main" id="{9DDF0C48-EA18-FBAB-A7BD-5148136D0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52" y="2649583"/>
            <a:ext cx="1558834" cy="1558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BA5D43-8607-51A7-1B78-2D1A17A0D6D2}"/>
              </a:ext>
            </a:extLst>
          </p:cNvPr>
          <p:cNvSpPr txBox="1"/>
          <p:nvPr/>
        </p:nvSpPr>
        <p:spPr>
          <a:xfrm>
            <a:off x="5413120" y="3505200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443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(https)</a:t>
            </a:r>
          </a:p>
        </p:txBody>
      </p:sp>
    </p:spTree>
    <p:extLst>
      <p:ext uri="{BB962C8B-B14F-4D97-AF65-F5344CB8AC3E}">
        <p14:creationId xmlns:p14="http://schemas.microsoft.com/office/powerpoint/2010/main" val="259552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3311036" y="3244334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3387962" y="1314302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B4A6CC-2318-AD55-EA84-2791BB243239}"/>
              </a:ext>
            </a:extLst>
          </p:cNvPr>
          <p:cNvCxnSpPr/>
          <p:nvPr/>
        </p:nvCxnSpPr>
        <p:spPr>
          <a:xfrm flipV="1">
            <a:off x="4676503" y="2351314"/>
            <a:ext cx="0" cy="30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B2C7AF-17F7-8FFE-BCA6-021256040B25}"/>
              </a:ext>
            </a:extLst>
          </p:cNvPr>
          <p:cNvCxnSpPr>
            <a:cxnSpLocks/>
          </p:cNvCxnSpPr>
          <p:nvPr/>
        </p:nvCxnSpPr>
        <p:spPr>
          <a:xfrm flipH="1">
            <a:off x="4672149" y="2351314"/>
            <a:ext cx="239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8FBD0A-D0EB-4ED2-228F-68A12BE97081}"/>
              </a:ext>
            </a:extLst>
          </p:cNvPr>
          <p:cNvCxnSpPr/>
          <p:nvPr/>
        </p:nvCxnSpPr>
        <p:spPr>
          <a:xfrm flipV="1">
            <a:off x="4915988" y="2059577"/>
            <a:ext cx="0" cy="30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96B3C5-BFEC-B57A-6E51-9E51ADBA4E77}"/>
              </a:ext>
            </a:extLst>
          </p:cNvPr>
          <p:cNvCxnSpPr>
            <a:cxnSpLocks/>
          </p:cNvCxnSpPr>
          <p:nvPr/>
        </p:nvCxnSpPr>
        <p:spPr>
          <a:xfrm flipH="1">
            <a:off x="4911634" y="2059577"/>
            <a:ext cx="239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159DD9-69D6-2D4E-882C-B03067B67100}"/>
              </a:ext>
            </a:extLst>
          </p:cNvPr>
          <p:cNvCxnSpPr/>
          <p:nvPr/>
        </p:nvCxnSpPr>
        <p:spPr>
          <a:xfrm flipV="1">
            <a:off x="5155473" y="1763485"/>
            <a:ext cx="0" cy="30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36656E-F310-E9EC-C8E4-A1D62DA32BC2}"/>
              </a:ext>
            </a:extLst>
          </p:cNvPr>
          <p:cNvCxnSpPr>
            <a:cxnSpLocks/>
          </p:cNvCxnSpPr>
          <p:nvPr/>
        </p:nvCxnSpPr>
        <p:spPr>
          <a:xfrm flipH="1">
            <a:off x="5151119" y="1763485"/>
            <a:ext cx="239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932A1-DC61-C653-0629-11D3E5E7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619" y="2794000"/>
            <a:ext cx="12700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1CBD53-6EC6-4683-DDE8-0B5EA6D7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03" y="652948"/>
            <a:ext cx="1558833" cy="1558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C2AADC-3ECF-6A3F-9EF3-5C8BC04B1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8" y="1584569"/>
            <a:ext cx="1558834" cy="15588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14449D-6581-9875-1DB4-804BF341FE47}"/>
              </a:ext>
            </a:extLst>
          </p:cNvPr>
          <p:cNvSpPr txBox="1"/>
          <p:nvPr/>
        </p:nvSpPr>
        <p:spPr>
          <a:xfrm>
            <a:off x="1896619" y="23639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193C8B-A9EC-BC96-79BC-5D355CAE8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829" y="767079"/>
            <a:ext cx="1330569" cy="13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35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hat UX vs design analogy is wrong | by Shain McAlindon | Medium">
            <a:extLst>
              <a:ext uri="{FF2B5EF4-FFF2-40B4-BE49-F238E27FC236}">
                <a16:creationId xmlns:a16="http://schemas.microsoft.com/office/drawing/2014/main" id="{06ECEF15-537F-F96D-6F59-609BA6A9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958850"/>
            <a:ext cx="8610600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453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3B95-7714-CB7F-A980-0DC9D77B345B}"/>
              </a:ext>
            </a:extLst>
          </p:cNvPr>
          <p:cNvSpPr txBox="1"/>
          <p:nvPr/>
        </p:nvSpPr>
        <p:spPr>
          <a:xfrm>
            <a:off x="2432343" y="5088765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0B0E3-2DC1-1F37-887D-D7D0F77BA7A9}"/>
              </a:ext>
            </a:extLst>
          </p:cNvPr>
          <p:cNvSpPr txBox="1"/>
          <p:nvPr/>
        </p:nvSpPr>
        <p:spPr>
          <a:xfrm>
            <a:off x="3387962" y="1314302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932A1-DC61-C653-0629-11D3E5E7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5" y="4638431"/>
            <a:ext cx="12700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1CBD53-6EC6-4683-DDE8-0B5EA6D7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03" y="652948"/>
            <a:ext cx="1558833" cy="1558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C2AADC-3ECF-6A3F-9EF3-5C8BC04B1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8" y="1584569"/>
            <a:ext cx="1558834" cy="15588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14449D-6581-9875-1DB4-804BF341FE47}"/>
              </a:ext>
            </a:extLst>
          </p:cNvPr>
          <p:cNvSpPr txBox="1"/>
          <p:nvPr/>
        </p:nvSpPr>
        <p:spPr>
          <a:xfrm>
            <a:off x="1896619" y="23639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BF53D-760D-B5C0-F0DE-7522BA0FE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21590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66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ED9103C-3E1C-3C12-1549-502624501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741" y="967409"/>
            <a:ext cx="10726309" cy="4290391"/>
          </a:xfrm>
        </p:spPr>
        <p:txBody>
          <a:bodyPr anchor="ctr"/>
          <a:lstStyle/>
          <a:p>
            <a:r>
              <a:rPr lang="en-US" dirty="0"/>
              <a:t>There is currently a security bug bounty. If a security bug is found in production, a reward is paid to the hacker that finds it.</a:t>
            </a:r>
          </a:p>
          <a:p>
            <a:r>
              <a:rPr lang="en-US" dirty="0"/>
              <a:t>This bounty is paid from the budget of the team responsible for the project.</a:t>
            </a:r>
          </a:p>
          <a:p>
            <a:r>
              <a:rPr lang="en-US" dirty="0"/>
              <a:t>There has been over $1,000,000 in payouts.</a:t>
            </a:r>
          </a:p>
        </p:txBody>
      </p:sp>
    </p:spTree>
    <p:extLst>
      <p:ext uri="{BB962C8B-B14F-4D97-AF65-F5344CB8AC3E}">
        <p14:creationId xmlns:p14="http://schemas.microsoft.com/office/powerpoint/2010/main" val="3477155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Seven-spot ladybug climbing a grass blade">
            <a:extLst>
              <a:ext uri="{FF2B5EF4-FFF2-40B4-BE49-F238E27FC236}">
                <a16:creationId xmlns:a16="http://schemas.microsoft.com/office/drawing/2014/main" id="{BC40491A-20BC-64F5-6F2F-668E6A6E9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en-US" sz="8200">
                <a:solidFill>
                  <a:srgbClr val="FFFFFF"/>
                </a:solidFill>
              </a:rPr>
              <a:t>Story #6 – Bug Bounty</a:t>
            </a:r>
          </a:p>
        </p:txBody>
      </p:sp>
    </p:spTree>
    <p:extLst>
      <p:ext uri="{BB962C8B-B14F-4D97-AF65-F5344CB8AC3E}">
        <p14:creationId xmlns:p14="http://schemas.microsoft.com/office/powerpoint/2010/main" val="341190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ED9103C-3E1C-3C12-1549-502624501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244" y="6040854"/>
            <a:ext cx="10726309" cy="4290391"/>
          </a:xfrm>
        </p:spPr>
        <p:txBody>
          <a:bodyPr anchor="ctr">
            <a:noAutofit/>
            <a:scene3d>
              <a:camera prst="perspectiveRelaxedModerately"/>
              <a:lightRig rig="threePt" dir="t"/>
            </a:scene3d>
            <a:sp3d z="19050"/>
          </a:bodyPr>
          <a:lstStyle/>
          <a:p>
            <a:r>
              <a:rPr lang="en-US" sz="4800" dirty="0"/>
              <a:t>There is currently a security bug bounty. </a:t>
            </a:r>
          </a:p>
          <a:p>
            <a:r>
              <a:rPr lang="en-US" sz="4800" dirty="0"/>
              <a:t>If a security bug is found in production, a reward is paid to the hacker that finds it.</a:t>
            </a:r>
          </a:p>
          <a:p>
            <a:r>
              <a:rPr lang="en-US" sz="4800" dirty="0"/>
              <a:t>This bounty is paid from the budget of the team responsible for the project.</a:t>
            </a:r>
          </a:p>
          <a:p>
            <a:r>
              <a:rPr lang="en-US" sz="4800" dirty="0"/>
              <a:t>So far, there has been over $1,000,000 in payouts.</a:t>
            </a:r>
          </a:p>
        </p:txBody>
      </p:sp>
    </p:spTree>
    <p:extLst>
      <p:ext uri="{BB962C8B-B14F-4D97-AF65-F5344CB8AC3E}">
        <p14:creationId xmlns:p14="http://schemas.microsoft.com/office/powerpoint/2010/main" val="401267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8 -0.07083 L 0.00899 -0.83912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3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0277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Scenario:</a:t>
            </a:r>
            <a:br>
              <a:rPr lang="en-US" sz="4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A team finds and fixes a security bug before a hacker has reported it. </a:t>
            </a:r>
            <a:br>
              <a:rPr lang="en-US" sz="6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2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380E11-5F9B-DBB5-7762-DECA4848D04F}"/>
              </a:ext>
            </a:extLst>
          </p:cNvPr>
          <p:cNvSpPr txBox="1"/>
          <p:nvPr/>
        </p:nvSpPr>
        <p:spPr>
          <a:xfrm>
            <a:off x="1572986" y="2220686"/>
            <a:ext cx="9046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The Cobra Effect</a:t>
            </a:r>
            <a:endParaRPr lang="en-US" sz="4000" dirty="0">
              <a:effectLst/>
              <a:latin typeface="Congenial" panose="020F0502020204030204" pitchFamily="34" charset="0"/>
              <a:cs typeface="Congenial" panose="020F0502020204030204" pitchFamily="34" charset="0"/>
            </a:endParaRPr>
          </a:p>
        </p:txBody>
      </p:sp>
      <p:pic>
        <p:nvPicPr>
          <p:cNvPr id="2050" name="Picture 2" descr="King Cobra Coloring and Activity Pages | Serpiente para dibujar, Dibujo de  serpiente, Cómo dibujar cosas">
            <a:extLst>
              <a:ext uri="{FF2B5EF4-FFF2-40B4-BE49-F238E27FC236}">
                <a16:creationId xmlns:a16="http://schemas.microsoft.com/office/drawing/2014/main" id="{6F2A4A9B-B7A2-8BB2-0960-269B8662F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633" y="2928572"/>
            <a:ext cx="2667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5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027706"/>
          </a:xfrm>
        </p:spPr>
        <p:txBody>
          <a:bodyPr anchor="ctr">
            <a:normAutofit/>
          </a:bodyPr>
          <a:lstStyle/>
          <a:p>
            <a:r>
              <a:rPr lang="en-US" dirty="0"/>
              <a:t>Q: How long should they wait to release the fix?</a:t>
            </a:r>
          </a:p>
        </p:txBody>
      </p:sp>
    </p:spTree>
    <p:extLst>
      <p:ext uri="{BB962C8B-B14F-4D97-AF65-F5344CB8AC3E}">
        <p14:creationId xmlns:p14="http://schemas.microsoft.com/office/powerpoint/2010/main" val="4287037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027706"/>
          </a:xfrm>
        </p:spPr>
        <p:txBody>
          <a:bodyPr anchor="ctr">
            <a:normAutofit/>
          </a:bodyPr>
          <a:lstStyle/>
          <a:p>
            <a:r>
              <a:rPr lang="en-US" dirty="0"/>
              <a:t>Q: How many days should we give the hackers before we release the fix?</a:t>
            </a:r>
          </a:p>
        </p:txBody>
      </p:sp>
    </p:spTree>
    <p:extLst>
      <p:ext uri="{BB962C8B-B14F-4D97-AF65-F5344CB8AC3E}">
        <p14:creationId xmlns:p14="http://schemas.microsoft.com/office/powerpoint/2010/main" val="1525527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027706"/>
          </a:xfrm>
        </p:spPr>
        <p:txBody>
          <a:bodyPr anchor="ctr">
            <a:normAutofit/>
          </a:bodyPr>
          <a:lstStyle/>
          <a:p>
            <a:br>
              <a:rPr lang="en-US" sz="6000" dirty="0"/>
            </a:br>
            <a:r>
              <a:rPr lang="en-US" sz="4800" dirty="0"/>
              <a:t>A: Usually no more than 2-3  days</a:t>
            </a:r>
            <a:br>
              <a:rPr lang="en-US" dirty="0"/>
            </a:b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(Until the Release Management Process gives an OK )</a:t>
            </a:r>
          </a:p>
        </p:txBody>
      </p:sp>
    </p:spTree>
    <p:extLst>
      <p:ext uri="{BB962C8B-B14F-4D97-AF65-F5344CB8AC3E}">
        <p14:creationId xmlns:p14="http://schemas.microsoft.com/office/powerpoint/2010/main" val="1560583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F6E62-DEF4-5EDB-F827-F8F74768A4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28141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818BFC-FA71-0C17-2DF8-69F081EABEC6}"/>
              </a:ext>
            </a:extLst>
          </p:cNvPr>
          <p:cNvSpPr/>
          <p:nvPr/>
        </p:nvSpPr>
        <p:spPr>
          <a:xfrm>
            <a:off x="1938245" y="5706766"/>
            <a:ext cx="7577885" cy="135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C5F676F-57C3-6DBC-A29E-2A0614BD499E}"/>
              </a:ext>
            </a:extLst>
          </p:cNvPr>
          <p:cNvSpPr/>
          <p:nvPr/>
        </p:nvSpPr>
        <p:spPr>
          <a:xfrm>
            <a:off x="5491300" y="5871498"/>
            <a:ext cx="471777" cy="62020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7BB00E-A4ED-205D-A69B-CC85083853E6}"/>
              </a:ext>
            </a:extLst>
          </p:cNvPr>
          <p:cNvGrpSpPr/>
          <p:nvPr/>
        </p:nvGrpSpPr>
        <p:grpSpPr>
          <a:xfrm>
            <a:off x="6955199" y="8985"/>
            <a:ext cx="3553099" cy="3238860"/>
            <a:chOff x="6955199" y="861557"/>
            <a:chExt cx="3553099" cy="323886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8712A7F-0388-28AB-2EF6-05A3C08C8099}"/>
                </a:ext>
              </a:extLst>
            </p:cNvPr>
            <p:cNvSpPr/>
            <p:nvPr/>
          </p:nvSpPr>
          <p:spPr>
            <a:xfrm>
              <a:off x="6955199" y="1230889"/>
              <a:ext cx="3553099" cy="2869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4342E3-7037-E38F-9DC7-1A0E7D979C61}"/>
                </a:ext>
              </a:extLst>
            </p:cNvPr>
            <p:cNvSpPr txBox="1"/>
            <p:nvPr/>
          </p:nvSpPr>
          <p:spPr>
            <a:xfrm>
              <a:off x="7251211" y="861557"/>
              <a:ext cx="18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 Freeze Team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36BC7A-EDCF-7015-E64A-37B456933EC3}"/>
                </a:ext>
              </a:extLst>
            </p:cNvPr>
            <p:cNvSpPr txBox="1"/>
            <p:nvPr/>
          </p:nvSpPr>
          <p:spPr>
            <a:xfrm>
              <a:off x="7143104" y="1502394"/>
              <a:ext cx="261212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Penalized if: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Security Bugs are:</a:t>
              </a:r>
              <a:b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Discovered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Derivate Bug  found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Bugs take long to fix</a:t>
              </a:r>
              <a:br>
                <a:rPr lang="en-US" dirty="0"/>
              </a:br>
              <a:r>
                <a:rPr lang="en-US" dirty="0"/>
                <a:t>* Release breaks anything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5BEAE6-9C00-22EA-26D9-8F11364F6191}"/>
                </a:ext>
              </a:extLst>
            </p:cNvPr>
            <p:cNvSpPr txBox="1"/>
            <p:nvPr/>
          </p:nvSpPr>
          <p:spPr>
            <a:xfrm>
              <a:off x="7143104" y="3309969"/>
              <a:ext cx="2987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Be as conservative as possible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99936-702C-9412-2EA5-DA25FDF007C8}"/>
              </a:ext>
            </a:extLst>
          </p:cNvPr>
          <p:cNvGrpSpPr/>
          <p:nvPr/>
        </p:nvGrpSpPr>
        <p:grpSpPr>
          <a:xfrm>
            <a:off x="586758" y="0"/>
            <a:ext cx="3723412" cy="3223303"/>
            <a:chOff x="586758" y="958588"/>
            <a:chExt cx="3723412" cy="32233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EC0798-6315-10BD-8B0D-7621CC269441}"/>
                </a:ext>
              </a:extLst>
            </p:cNvPr>
            <p:cNvSpPr txBox="1"/>
            <p:nvPr/>
          </p:nvSpPr>
          <p:spPr>
            <a:xfrm>
              <a:off x="931055" y="958588"/>
              <a:ext cx="110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 Team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E63DE5D-A1C6-4D7F-4DB8-D6292A6A1B93}"/>
                </a:ext>
              </a:extLst>
            </p:cNvPr>
            <p:cNvSpPr/>
            <p:nvPr/>
          </p:nvSpPr>
          <p:spPr>
            <a:xfrm>
              <a:off x="586758" y="1312362"/>
              <a:ext cx="3723412" cy="28695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76FB71-93D2-F1E3-E343-8F45EAC6FE6F}"/>
                </a:ext>
              </a:extLst>
            </p:cNvPr>
            <p:cNvSpPr txBox="1"/>
            <p:nvPr/>
          </p:nvSpPr>
          <p:spPr>
            <a:xfrm>
              <a:off x="931055" y="1569326"/>
              <a:ext cx="289883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Penalized if </a:t>
              </a:r>
              <a:br>
                <a:rPr lang="en-US" dirty="0"/>
              </a:br>
              <a:r>
                <a:rPr lang="en-US" dirty="0"/>
                <a:t>Security Bugs are:</a:t>
              </a:r>
              <a:br>
                <a:rPr lang="en-US" dirty="0"/>
              </a:br>
              <a:r>
                <a:rPr lang="en-US" dirty="0"/>
                <a:t>* Discovered</a:t>
              </a:r>
            </a:p>
            <a:p>
              <a:r>
                <a:rPr lang="en-US" dirty="0"/>
                <a:t>* Derivate Bug  found</a:t>
              </a:r>
            </a:p>
            <a:p>
              <a:r>
                <a:rPr lang="en-US" dirty="0"/>
                <a:t>* Bugs take long to fix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0A647A-5071-9104-9E1A-754181F79100}"/>
                </a:ext>
              </a:extLst>
            </p:cNvPr>
            <p:cNvSpPr txBox="1"/>
            <p:nvPr/>
          </p:nvSpPr>
          <p:spPr>
            <a:xfrm>
              <a:off x="914187" y="3508318"/>
              <a:ext cx="20505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Fix Fast and Release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244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4C8262-9FA7-A674-B35A-61FAA50D214B}"/>
              </a:ext>
            </a:extLst>
          </p:cNvPr>
          <p:cNvGrpSpPr/>
          <p:nvPr/>
        </p:nvGrpSpPr>
        <p:grpSpPr>
          <a:xfrm>
            <a:off x="586758" y="2456080"/>
            <a:ext cx="3723412" cy="3223303"/>
            <a:chOff x="586758" y="958588"/>
            <a:chExt cx="3723412" cy="32233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BA5EC8-4951-47C9-F557-4D8020CCF287}"/>
                </a:ext>
              </a:extLst>
            </p:cNvPr>
            <p:cNvSpPr txBox="1"/>
            <p:nvPr/>
          </p:nvSpPr>
          <p:spPr>
            <a:xfrm>
              <a:off x="931055" y="958588"/>
              <a:ext cx="110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 Team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DABFF13-0C51-D01C-A1A8-07D52DFE545D}"/>
                </a:ext>
              </a:extLst>
            </p:cNvPr>
            <p:cNvSpPr/>
            <p:nvPr/>
          </p:nvSpPr>
          <p:spPr>
            <a:xfrm>
              <a:off x="586758" y="1312362"/>
              <a:ext cx="3723412" cy="28695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144DD0-102D-D4AF-E93F-0E62EACE0872}"/>
                </a:ext>
              </a:extLst>
            </p:cNvPr>
            <p:cNvSpPr txBox="1"/>
            <p:nvPr/>
          </p:nvSpPr>
          <p:spPr>
            <a:xfrm>
              <a:off x="931055" y="1569326"/>
              <a:ext cx="28988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Penalized if </a:t>
              </a:r>
              <a:br>
                <a:rPr lang="en-US" sz="2400" dirty="0"/>
              </a:br>
              <a:r>
                <a:rPr lang="en-US" sz="2400" dirty="0"/>
                <a:t>Security Bugs are:</a:t>
              </a:r>
              <a:br>
                <a:rPr lang="en-US" sz="2400" dirty="0"/>
              </a:br>
              <a:r>
                <a:rPr lang="en-US" sz="2400" dirty="0"/>
                <a:t>* Discovered</a:t>
              </a:r>
            </a:p>
            <a:p>
              <a:r>
                <a:rPr lang="en-US" sz="2400" dirty="0"/>
                <a:t>* Derivate Bug  found</a:t>
              </a:r>
            </a:p>
            <a:p>
              <a:r>
                <a:rPr lang="en-US" sz="2400" dirty="0"/>
                <a:t>* Bugs take long to fix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F9109E-3F3E-FA8C-A6E9-837FEED2CF42}"/>
                </a:ext>
              </a:extLst>
            </p:cNvPr>
            <p:cNvSpPr txBox="1"/>
            <p:nvPr/>
          </p:nvSpPr>
          <p:spPr>
            <a:xfrm>
              <a:off x="914187" y="3508318"/>
              <a:ext cx="20505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Fix Fast and Release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6818BFC-FA71-0C17-2DF8-69F081EABEC6}"/>
              </a:ext>
            </a:extLst>
          </p:cNvPr>
          <p:cNvSpPr/>
          <p:nvPr/>
        </p:nvSpPr>
        <p:spPr>
          <a:xfrm>
            <a:off x="1938245" y="5706766"/>
            <a:ext cx="7577885" cy="135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C5F676F-57C3-6DBC-A29E-2A0614BD499E}"/>
              </a:ext>
            </a:extLst>
          </p:cNvPr>
          <p:cNvSpPr/>
          <p:nvPr/>
        </p:nvSpPr>
        <p:spPr>
          <a:xfrm>
            <a:off x="5491300" y="5871498"/>
            <a:ext cx="471777" cy="62020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302DC9-E2A7-AA9A-6CB7-31F5EFC0AB63}"/>
              </a:ext>
            </a:extLst>
          </p:cNvPr>
          <p:cNvGrpSpPr/>
          <p:nvPr/>
        </p:nvGrpSpPr>
        <p:grpSpPr>
          <a:xfrm>
            <a:off x="6770142" y="2456080"/>
            <a:ext cx="3553099" cy="3238860"/>
            <a:chOff x="6955199" y="861557"/>
            <a:chExt cx="3553099" cy="323886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0AC661-169E-E5FA-F115-28132E2501D9}"/>
                </a:ext>
              </a:extLst>
            </p:cNvPr>
            <p:cNvSpPr/>
            <p:nvPr/>
          </p:nvSpPr>
          <p:spPr>
            <a:xfrm>
              <a:off x="6955199" y="1230889"/>
              <a:ext cx="3553099" cy="2869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99140D-7DCB-266E-4C94-4B0BCC591F64}"/>
                </a:ext>
              </a:extLst>
            </p:cNvPr>
            <p:cNvSpPr txBox="1"/>
            <p:nvPr/>
          </p:nvSpPr>
          <p:spPr>
            <a:xfrm>
              <a:off x="7251211" y="861557"/>
              <a:ext cx="18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 Freeze Team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5B7B2E-10A9-7072-A328-925D79A7628C}"/>
                </a:ext>
              </a:extLst>
            </p:cNvPr>
            <p:cNvSpPr txBox="1"/>
            <p:nvPr/>
          </p:nvSpPr>
          <p:spPr>
            <a:xfrm>
              <a:off x="7143104" y="1502394"/>
              <a:ext cx="261212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Penalized if: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Security Bugs are:</a:t>
              </a:r>
              <a:b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Discovered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Derivate Bug  found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Bugs take long to fix</a:t>
              </a:r>
              <a:br>
                <a:rPr lang="en-US" dirty="0"/>
              </a:br>
              <a:r>
                <a:rPr lang="en-US" dirty="0"/>
                <a:t>* Release breaks anything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AE4288-0DBA-534F-6A78-62CA6D8640DC}"/>
                </a:ext>
              </a:extLst>
            </p:cNvPr>
            <p:cNvSpPr txBox="1"/>
            <p:nvPr/>
          </p:nvSpPr>
          <p:spPr>
            <a:xfrm>
              <a:off x="7143104" y="3309969"/>
              <a:ext cx="2987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Be as conservative as 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22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818BFC-FA71-0C17-2DF8-69F081EABEC6}"/>
              </a:ext>
            </a:extLst>
          </p:cNvPr>
          <p:cNvSpPr/>
          <p:nvPr/>
        </p:nvSpPr>
        <p:spPr>
          <a:xfrm rot="692389">
            <a:off x="1938245" y="5706766"/>
            <a:ext cx="7577885" cy="135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C5F676F-57C3-6DBC-A29E-2A0614BD499E}"/>
              </a:ext>
            </a:extLst>
          </p:cNvPr>
          <p:cNvSpPr/>
          <p:nvPr/>
        </p:nvSpPr>
        <p:spPr>
          <a:xfrm>
            <a:off x="5491300" y="5871498"/>
            <a:ext cx="471777" cy="62020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CB9FDF-3E6F-7F87-8C32-D97B57FF09AF}"/>
              </a:ext>
            </a:extLst>
          </p:cNvPr>
          <p:cNvGrpSpPr/>
          <p:nvPr/>
        </p:nvGrpSpPr>
        <p:grpSpPr>
          <a:xfrm>
            <a:off x="586758" y="1726855"/>
            <a:ext cx="3723412" cy="3223303"/>
            <a:chOff x="586758" y="958588"/>
            <a:chExt cx="3723412" cy="32233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0E93A6-F21C-C005-8935-E2A9982DA96C}"/>
                </a:ext>
              </a:extLst>
            </p:cNvPr>
            <p:cNvSpPr txBox="1"/>
            <p:nvPr/>
          </p:nvSpPr>
          <p:spPr>
            <a:xfrm>
              <a:off x="931055" y="958588"/>
              <a:ext cx="110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 Team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30CE81-939E-B40B-A51C-9EB9CB1B8CF5}"/>
                </a:ext>
              </a:extLst>
            </p:cNvPr>
            <p:cNvSpPr/>
            <p:nvPr/>
          </p:nvSpPr>
          <p:spPr>
            <a:xfrm>
              <a:off x="586758" y="1312362"/>
              <a:ext cx="3723412" cy="28695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31AF24-3C24-BE97-D871-5D3731E9BCE1}"/>
                </a:ext>
              </a:extLst>
            </p:cNvPr>
            <p:cNvSpPr txBox="1"/>
            <p:nvPr/>
          </p:nvSpPr>
          <p:spPr>
            <a:xfrm>
              <a:off x="931055" y="1569326"/>
              <a:ext cx="28988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Penalized if </a:t>
              </a:r>
              <a:br>
                <a:rPr lang="en-US" sz="2400" dirty="0"/>
              </a:br>
              <a:r>
                <a:rPr lang="en-US" sz="2400" dirty="0"/>
                <a:t>Security Bugs are:</a:t>
              </a:r>
              <a:br>
                <a:rPr lang="en-US" sz="2400" dirty="0"/>
              </a:br>
              <a:r>
                <a:rPr lang="en-US" sz="2400" dirty="0"/>
                <a:t>* Discovered</a:t>
              </a:r>
            </a:p>
            <a:p>
              <a:r>
                <a:rPr lang="en-US" sz="2400" dirty="0"/>
                <a:t>* Derivate Bug  found</a:t>
              </a:r>
            </a:p>
            <a:p>
              <a:r>
                <a:rPr lang="en-US" sz="2400" dirty="0"/>
                <a:t>* Bugs take long to fix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A9F31C-F9DC-17BD-740D-37F4C3B8B1B7}"/>
                </a:ext>
              </a:extLst>
            </p:cNvPr>
            <p:cNvSpPr txBox="1"/>
            <p:nvPr/>
          </p:nvSpPr>
          <p:spPr>
            <a:xfrm>
              <a:off x="914187" y="3508318"/>
              <a:ext cx="20505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Fix Fast and Release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6BA635-DCF1-AF65-01CE-08615D8F45A4}"/>
              </a:ext>
            </a:extLst>
          </p:cNvPr>
          <p:cNvGrpSpPr/>
          <p:nvPr/>
        </p:nvGrpSpPr>
        <p:grpSpPr>
          <a:xfrm>
            <a:off x="6955199" y="3170692"/>
            <a:ext cx="3553099" cy="3238860"/>
            <a:chOff x="6955199" y="861557"/>
            <a:chExt cx="3553099" cy="323886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5C9A295-C082-2DFC-9B3B-0B8D7DA331FC}"/>
                </a:ext>
              </a:extLst>
            </p:cNvPr>
            <p:cNvSpPr/>
            <p:nvPr/>
          </p:nvSpPr>
          <p:spPr>
            <a:xfrm>
              <a:off x="6955199" y="1230889"/>
              <a:ext cx="3553099" cy="2869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87C30-A6BB-9905-D830-6448D2058296}"/>
                </a:ext>
              </a:extLst>
            </p:cNvPr>
            <p:cNvSpPr txBox="1"/>
            <p:nvPr/>
          </p:nvSpPr>
          <p:spPr>
            <a:xfrm>
              <a:off x="7251211" y="861557"/>
              <a:ext cx="18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 Freeze Team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0C75AF-EE89-632C-F5E9-2AD068709BB9}"/>
                </a:ext>
              </a:extLst>
            </p:cNvPr>
            <p:cNvSpPr txBox="1"/>
            <p:nvPr/>
          </p:nvSpPr>
          <p:spPr>
            <a:xfrm>
              <a:off x="7143104" y="1502394"/>
              <a:ext cx="261212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Penalized if: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Security Bugs are:</a:t>
              </a:r>
              <a:b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Discovered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Derivate Bug  found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Bugs take long to fix</a:t>
              </a:r>
              <a:br>
                <a:rPr lang="en-US" dirty="0"/>
              </a:br>
              <a:r>
                <a:rPr lang="en-US" dirty="0"/>
                <a:t>* Release breaks anything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462DCD-6C0A-05C6-3CF5-C6BB1EF1308A}"/>
                </a:ext>
              </a:extLst>
            </p:cNvPr>
            <p:cNvSpPr txBox="1"/>
            <p:nvPr/>
          </p:nvSpPr>
          <p:spPr>
            <a:xfrm>
              <a:off x="7143104" y="3309969"/>
              <a:ext cx="2987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Be as conservative as 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67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818BFC-FA71-0C17-2DF8-69F081EABEC6}"/>
              </a:ext>
            </a:extLst>
          </p:cNvPr>
          <p:cNvSpPr/>
          <p:nvPr/>
        </p:nvSpPr>
        <p:spPr>
          <a:xfrm rot="692389">
            <a:off x="1938245" y="5706766"/>
            <a:ext cx="7577885" cy="135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C5F676F-57C3-6DBC-A29E-2A0614BD499E}"/>
              </a:ext>
            </a:extLst>
          </p:cNvPr>
          <p:cNvSpPr/>
          <p:nvPr/>
        </p:nvSpPr>
        <p:spPr>
          <a:xfrm>
            <a:off x="5491300" y="5871498"/>
            <a:ext cx="471777" cy="62020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CB9FDF-3E6F-7F87-8C32-D97B57FF09AF}"/>
              </a:ext>
            </a:extLst>
          </p:cNvPr>
          <p:cNvGrpSpPr/>
          <p:nvPr/>
        </p:nvGrpSpPr>
        <p:grpSpPr>
          <a:xfrm>
            <a:off x="586758" y="1726855"/>
            <a:ext cx="3723412" cy="3223303"/>
            <a:chOff x="586758" y="958588"/>
            <a:chExt cx="3723412" cy="32233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0E93A6-F21C-C005-8935-E2A9982DA96C}"/>
                </a:ext>
              </a:extLst>
            </p:cNvPr>
            <p:cNvSpPr txBox="1"/>
            <p:nvPr/>
          </p:nvSpPr>
          <p:spPr>
            <a:xfrm>
              <a:off x="931055" y="958588"/>
              <a:ext cx="110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 Team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30CE81-939E-B40B-A51C-9EB9CB1B8CF5}"/>
                </a:ext>
              </a:extLst>
            </p:cNvPr>
            <p:cNvSpPr/>
            <p:nvPr/>
          </p:nvSpPr>
          <p:spPr>
            <a:xfrm>
              <a:off x="586758" y="1312362"/>
              <a:ext cx="3723412" cy="28695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31AF24-3C24-BE97-D871-5D3731E9BCE1}"/>
                </a:ext>
              </a:extLst>
            </p:cNvPr>
            <p:cNvSpPr txBox="1"/>
            <p:nvPr/>
          </p:nvSpPr>
          <p:spPr>
            <a:xfrm>
              <a:off x="931055" y="1569326"/>
              <a:ext cx="28988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Penalized if </a:t>
              </a:r>
              <a:br>
                <a:rPr lang="en-US" sz="2400" dirty="0"/>
              </a:br>
              <a:r>
                <a:rPr lang="en-US" sz="2400" dirty="0"/>
                <a:t>Security Bugs are:</a:t>
              </a:r>
              <a:br>
                <a:rPr lang="en-US" sz="2400" dirty="0"/>
              </a:br>
              <a:r>
                <a:rPr lang="en-US" sz="2400" dirty="0"/>
                <a:t>* Discovered</a:t>
              </a:r>
            </a:p>
            <a:p>
              <a:r>
                <a:rPr lang="en-US" sz="2400" dirty="0"/>
                <a:t>* Derivate Bug  found</a:t>
              </a:r>
            </a:p>
            <a:p>
              <a:r>
                <a:rPr lang="en-US" sz="2400" dirty="0"/>
                <a:t>* Bugs take long to fix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A9F31C-F9DC-17BD-740D-37F4C3B8B1B7}"/>
                </a:ext>
              </a:extLst>
            </p:cNvPr>
            <p:cNvSpPr txBox="1"/>
            <p:nvPr/>
          </p:nvSpPr>
          <p:spPr>
            <a:xfrm>
              <a:off x="914187" y="3508318"/>
              <a:ext cx="20505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Fix Fast and Release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C380CB-C452-C0D0-4D1C-1E96E8024B81}"/>
              </a:ext>
            </a:extLst>
          </p:cNvPr>
          <p:cNvSpPr txBox="1"/>
          <p:nvPr/>
        </p:nvSpPr>
        <p:spPr>
          <a:xfrm>
            <a:off x="4617389" y="1158286"/>
            <a:ext cx="221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36D3A-0E1C-FCAD-B06D-29425DEAB66F}"/>
              </a:ext>
            </a:extLst>
          </p:cNvPr>
          <p:cNvSpPr txBox="1"/>
          <p:nvPr/>
        </p:nvSpPr>
        <p:spPr>
          <a:xfrm>
            <a:off x="6386317" y="1274262"/>
            <a:ext cx="73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541E7-F809-A75C-02F4-13BF296E086A}"/>
              </a:ext>
            </a:extLst>
          </p:cNvPr>
          <p:cNvSpPr txBox="1"/>
          <p:nvPr/>
        </p:nvSpPr>
        <p:spPr>
          <a:xfrm>
            <a:off x="6096000" y="734778"/>
            <a:ext cx="73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241EE-4B98-0A2B-B4B6-3EDC6BC88D6A}"/>
              </a:ext>
            </a:extLst>
          </p:cNvPr>
          <p:cNvSpPr txBox="1"/>
          <p:nvPr/>
        </p:nvSpPr>
        <p:spPr>
          <a:xfrm>
            <a:off x="5789016" y="1672173"/>
            <a:ext cx="73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608B4C-8BEE-2FBB-3349-D4FFAD1170B6}"/>
              </a:ext>
            </a:extLst>
          </p:cNvPr>
          <p:cNvSpPr txBox="1"/>
          <p:nvPr/>
        </p:nvSpPr>
        <p:spPr>
          <a:xfrm>
            <a:off x="5201931" y="627931"/>
            <a:ext cx="73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D70BAE-B153-1796-13DD-E1C634FCC0D3}"/>
              </a:ext>
            </a:extLst>
          </p:cNvPr>
          <p:cNvSpPr txBox="1"/>
          <p:nvPr/>
        </p:nvSpPr>
        <p:spPr>
          <a:xfrm>
            <a:off x="5017339" y="1718175"/>
            <a:ext cx="73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AFC68C-BC5F-CCA1-A9DF-4F9F9F5D9556}"/>
              </a:ext>
            </a:extLst>
          </p:cNvPr>
          <p:cNvGrpSpPr/>
          <p:nvPr/>
        </p:nvGrpSpPr>
        <p:grpSpPr>
          <a:xfrm>
            <a:off x="6955199" y="3170692"/>
            <a:ext cx="3553099" cy="3238860"/>
            <a:chOff x="6955199" y="861557"/>
            <a:chExt cx="3553099" cy="323886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355033D-C273-31A2-6D82-BB8021283FB3}"/>
                </a:ext>
              </a:extLst>
            </p:cNvPr>
            <p:cNvSpPr/>
            <p:nvPr/>
          </p:nvSpPr>
          <p:spPr>
            <a:xfrm>
              <a:off x="6955199" y="1230889"/>
              <a:ext cx="3553099" cy="2869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2FF5F7-2C47-D6E2-5552-F68EF6FC7816}"/>
                </a:ext>
              </a:extLst>
            </p:cNvPr>
            <p:cNvSpPr txBox="1"/>
            <p:nvPr/>
          </p:nvSpPr>
          <p:spPr>
            <a:xfrm>
              <a:off x="7251211" y="861557"/>
              <a:ext cx="18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 Freeze Team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37642C-5023-7B39-B079-5EFA19D59114}"/>
                </a:ext>
              </a:extLst>
            </p:cNvPr>
            <p:cNvSpPr txBox="1"/>
            <p:nvPr/>
          </p:nvSpPr>
          <p:spPr>
            <a:xfrm>
              <a:off x="7143104" y="1502394"/>
              <a:ext cx="261212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Penalized if: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Security Bugs are:</a:t>
              </a:r>
              <a:b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Discovered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Derivate Bug  found</a:t>
              </a:r>
            </a:p>
            <a:p>
              <a:r>
                <a:rPr lang="en-US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Bugs take long to fix</a:t>
              </a:r>
              <a:br>
                <a:rPr lang="en-US" dirty="0"/>
              </a:br>
              <a:r>
                <a:rPr lang="en-US" dirty="0"/>
                <a:t>* Release breaks anything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A3AE91-58FB-A303-C53B-C4791C4E8BBD}"/>
                </a:ext>
              </a:extLst>
            </p:cNvPr>
            <p:cNvSpPr txBox="1"/>
            <p:nvPr/>
          </p:nvSpPr>
          <p:spPr>
            <a:xfrm>
              <a:off x="7143104" y="3309969"/>
              <a:ext cx="2987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strategy: </a:t>
              </a:r>
            </a:p>
            <a:p>
              <a:r>
                <a:rPr lang="en-US" dirty="0"/>
                <a:t>Be as conservative as 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419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BA5EC8-4951-47C9-F557-4D8020CCF287}"/>
              </a:ext>
            </a:extLst>
          </p:cNvPr>
          <p:cNvSpPr txBox="1"/>
          <p:nvPr/>
        </p:nvSpPr>
        <p:spPr>
          <a:xfrm>
            <a:off x="1220824" y="589256"/>
            <a:ext cx="242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Messaging Engine Team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0F9423-BD93-9C81-1E2A-2184AB320ED8}"/>
              </a:ext>
            </a:extLst>
          </p:cNvPr>
          <p:cNvSpPr/>
          <p:nvPr/>
        </p:nvSpPr>
        <p:spPr>
          <a:xfrm>
            <a:off x="7881831" y="2968914"/>
            <a:ext cx="3553099" cy="28695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4C38B-B9FB-A8A5-A14E-DDEC8201B327}"/>
              </a:ext>
            </a:extLst>
          </p:cNvPr>
          <p:cNvSpPr txBox="1"/>
          <p:nvPr/>
        </p:nvSpPr>
        <p:spPr>
          <a:xfrm>
            <a:off x="8808464" y="2696613"/>
            <a:ext cx="192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Freeze Policy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B65CFC-EDE6-3DE7-14A9-D7579B3EE54A}"/>
              </a:ext>
            </a:extLst>
          </p:cNvPr>
          <p:cNvSpPr txBox="1"/>
          <p:nvPr/>
        </p:nvSpPr>
        <p:spPr>
          <a:xfrm>
            <a:off x="8069736" y="3213915"/>
            <a:ext cx="266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Management Penalized if:</a:t>
            </a:r>
            <a:br>
              <a:rPr lang="en-US" dirty="0"/>
            </a:br>
            <a:r>
              <a:rPr lang="en-US" dirty="0"/>
              <a:t>* Release breaks anything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F92ED1-14FC-CF3B-2996-FE0A684E0E58}"/>
              </a:ext>
            </a:extLst>
          </p:cNvPr>
          <p:cNvSpPr txBox="1"/>
          <p:nvPr/>
        </p:nvSpPr>
        <p:spPr>
          <a:xfrm>
            <a:off x="8078120" y="5246343"/>
            <a:ext cx="2586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strategy: Do nothing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B0E29-304D-4E19-C3DA-57EE2A32D7C5}"/>
              </a:ext>
            </a:extLst>
          </p:cNvPr>
          <p:cNvSpPr txBox="1"/>
          <p:nvPr/>
        </p:nvSpPr>
        <p:spPr>
          <a:xfrm>
            <a:off x="8805485" y="4268545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“Let’s wait…”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F2994D-E534-7F51-293E-81796E55305B}"/>
              </a:ext>
            </a:extLst>
          </p:cNvPr>
          <p:cNvGrpSpPr/>
          <p:nvPr/>
        </p:nvGrpSpPr>
        <p:grpSpPr>
          <a:xfrm>
            <a:off x="594371" y="979644"/>
            <a:ext cx="3979862" cy="3540609"/>
            <a:chOff x="363557" y="325364"/>
            <a:chExt cx="6350084" cy="607776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DABFF13-0C51-D01C-A1A8-07D52DFE545D}"/>
                </a:ext>
              </a:extLst>
            </p:cNvPr>
            <p:cNvSpPr/>
            <p:nvPr/>
          </p:nvSpPr>
          <p:spPr>
            <a:xfrm>
              <a:off x="363557" y="325364"/>
              <a:ext cx="5940905" cy="60203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3F936B-E111-6E98-609C-A615887F4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505" y="354263"/>
              <a:ext cx="2540000" cy="2540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626AED1-6538-EF34-1011-9AC2AC80F99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2721166"/>
              <a:ext cx="550843" cy="473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634E4F-0125-EA3D-CF4B-2AF5BBB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4655" y="2559892"/>
              <a:ext cx="1270000" cy="127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2234BA-6B77-961D-354A-3BFF8690BBBE}"/>
                </a:ext>
              </a:extLst>
            </p:cNvPr>
            <p:cNvSpPr txBox="1"/>
            <p:nvPr/>
          </p:nvSpPr>
          <p:spPr>
            <a:xfrm>
              <a:off x="3457731" y="3789803"/>
              <a:ext cx="1105634" cy="47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48 to fix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BBB55C-7E32-3F9C-A5C1-0B15257C0B19}"/>
                </a:ext>
              </a:extLst>
            </p:cNvPr>
            <p:cNvSpPr txBox="1"/>
            <p:nvPr/>
          </p:nvSpPr>
          <p:spPr>
            <a:xfrm>
              <a:off x="731398" y="4118952"/>
              <a:ext cx="3668221" cy="47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Found, Fixed &amp; tested with 1 hour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97BA8-A951-3019-B27B-B0D7ACE6D097}"/>
                </a:ext>
              </a:extLst>
            </p:cNvPr>
            <p:cNvSpPr txBox="1"/>
            <p:nvPr/>
          </p:nvSpPr>
          <p:spPr>
            <a:xfrm>
              <a:off x="1170235" y="4448102"/>
              <a:ext cx="5543406" cy="47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Also found another endpoint with same vulnerability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5231B5-3819-A7F1-39B6-205A885B55E6}"/>
                </a:ext>
              </a:extLst>
            </p:cNvPr>
            <p:cNvCxnSpPr>
              <a:cxnSpLocks/>
            </p:cNvCxnSpPr>
            <p:nvPr/>
          </p:nvCxnSpPr>
          <p:spPr>
            <a:xfrm>
              <a:off x="2454925" y="4846332"/>
              <a:ext cx="550843" cy="473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A0E6BA-D57E-B9EF-C672-B6AC123DC990}"/>
                </a:ext>
              </a:extLst>
            </p:cNvPr>
            <p:cNvSpPr txBox="1"/>
            <p:nvPr/>
          </p:nvSpPr>
          <p:spPr>
            <a:xfrm>
              <a:off x="2787666" y="5395900"/>
              <a:ext cx="2593589" cy="47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Release to Production?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144DD0-102D-D4AF-E93F-0E62EACE0872}"/>
                </a:ext>
              </a:extLst>
            </p:cNvPr>
            <p:cNvSpPr txBox="1"/>
            <p:nvPr/>
          </p:nvSpPr>
          <p:spPr>
            <a:xfrm>
              <a:off x="3695597" y="687064"/>
              <a:ext cx="2473376" cy="174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Team penalized if </a:t>
              </a:r>
              <a:br>
                <a:rPr lang="en-US" sz="1200" dirty="0"/>
              </a:br>
              <a:r>
                <a:rPr lang="en-US" sz="1200" dirty="0"/>
                <a:t>Security Bugs are:</a:t>
              </a:r>
              <a:br>
                <a:rPr lang="en-US" sz="1200" dirty="0"/>
              </a:br>
              <a:r>
                <a:rPr lang="en-US" sz="1200" dirty="0"/>
                <a:t>* Discovered</a:t>
              </a:r>
            </a:p>
            <a:p>
              <a:r>
                <a:rPr lang="en-US" sz="1200" dirty="0"/>
                <a:t>* More found</a:t>
              </a:r>
            </a:p>
            <a:p>
              <a:r>
                <a:rPr lang="en-US" sz="1200" dirty="0"/>
                <a:t>* Bugs take long to fix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471041-6266-69DD-22C1-573EB29E4FCC}"/>
                </a:ext>
              </a:extLst>
            </p:cNvPr>
            <p:cNvSpPr txBox="1"/>
            <p:nvPr/>
          </p:nvSpPr>
          <p:spPr>
            <a:xfrm>
              <a:off x="1416299" y="5927633"/>
              <a:ext cx="3986089" cy="47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Best strategy: Fix and Release quickly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DCAD2F3-8CA7-0209-CCFB-32B7FC828470}"/>
              </a:ext>
            </a:extLst>
          </p:cNvPr>
          <p:cNvSpPr/>
          <p:nvPr/>
        </p:nvSpPr>
        <p:spPr>
          <a:xfrm rot="813754">
            <a:off x="2537006" y="5412168"/>
            <a:ext cx="7577885" cy="135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802A6E87-1BC5-7C04-8686-59C3B14E984B}"/>
              </a:ext>
            </a:extLst>
          </p:cNvPr>
          <p:cNvSpPr/>
          <p:nvPr/>
        </p:nvSpPr>
        <p:spPr>
          <a:xfrm>
            <a:off x="6333523" y="5637476"/>
            <a:ext cx="471777" cy="62020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Single Corner Rectangle 25">
            <a:extLst>
              <a:ext uri="{FF2B5EF4-FFF2-40B4-BE49-F238E27FC236}">
                <a16:creationId xmlns:a16="http://schemas.microsoft.com/office/drawing/2014/main" id="{55C780C3-4DD4-5A32-C101-BA918EEE976C}"/>
              </a:ext>
            </a:extLst>
          </p:cNvPr>
          <p:cNvSpPr/>
          <p:nvPr/>
        </p:nvSpPr>
        <p:spPr>
          <a:xfrm>
            <a:off x="285012" y="1950311"/>
            <a:ext cx="1003284" cy="1085142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Error connecting to database with user: </a:t>
            </a:r>
            <a:r>
              <a:rPr lang="en-US" sz="800" dirty="0" err="1"/>
              <a:t>tmobile</a:t>
            </a:r>
            <a:r>
              <a:rPr lang="en-US" sz="800" dirty="0"/>
              <a:t> and </a:t>
            </a:r>
            <a:br>
              <a:rPr lang="en-US" sz="800" dirty="0"/>
            </a:br>
            <a:r>
              <a:rPr lang="en-US" sz="800" dirty="0"/>
              <a:t>pw: </a:t>
            </a:r>
            <a:r>
              <a:rPr lang="en-US" sz="800" dirty="0" err="1"/>
              <a:t>helloWorld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10593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89BF9-5BCF-85E7-C75E-D1EBCAB05ACB}"/>
              </a:ext>
            </a:extLst>
          </p:cNvPr>
          <p:cNvSpPr txBox="1"/>
          <p:nvPr/>
        </p:nvSpPr>
        <p:spPr>
          <a:xfrm>
            <a:off x="1572986" y="2220686"/>
            <a:ext cx="9046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Do the </a:t>
            </a:r>
            <a:r>
              <a:rPr lang="en-US" sz="4000" dirty="0">
                <a:solidFill>
                  <a:srgbClr val="7030A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people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Congenial" panose="020F0502020204030204" pitchFamily="34" charset="0"/>
              </a:rPr>
              <a:t>who </a:t>
            </a:r>
            <a:r>
              <a:rPr lang="en-US" sz="4000" dirty="0">
                <a:solidFill>
                  <a:srgbClr val="7030A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create systems</a:t>
            </a:r>
          </a:p>
          <a:p>
            <a:pPr algn="ctr"/>
            <a:r>
              <a:rPr lang="en-US" sz="4000" i="1" dirty="0">
                <a:solidFill>
                  <a:schemeClr val="accent1">
                    <a:lumMod val="75000"/>
                  </a:schemeClr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~~study~~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</a:p>
          <a:p>
            <a:pPr algn="ctr" fontAlgn="ctr"/>
            <a:r>
              <a:rPr lang="en-US" sz="4000" dirty="0">
                <a:solidFill>
                  <a:srgbClr val="C00000"/>
                </a:solidFill>
                <a:effectLst/>
                <a:latin typeface="Congenial" panose="020F0502020204030204" pitchFamily="34" charset="0"/>
                <a:cs typeface="Congenial" panose="020F0502020204030204" pitchFamily="34" charset="0"/>
              </a:rPr>
              <a:t>Systems thinking</a:t>
            </a:r>
            <a:r>
              <a:rPr lang="en-US" sz="4000" dirty="0">
                <a:solidFill>
                  <a:srgbClr val="202124"/>
                </a:solidFill>
                <a:effectLst/>
                <a:latin typeface="Congenial" panose="020F0502020204030204" pitchFamily="34" charset="0"/>
                <a:cs typeface="Congenial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4591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89BF9-5BCF-85E7-C75E-D1EBCAB05ACB}"/>
              </a:ext>
            </a:extLst>
          </p:cNvPr>
          <p:cNvSpPr txBox="1"/>
          <p:nvPr/>
        </p:nvSpPr>
        <p:spPr>
          <a:xfrm>
            <a:off x="1572986" y="2220686"/>
            <a:ext cx="9046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Do the </a:t>
            </a:r>
            <a:r>
              <a:rPr lang="en-US" sz="4000" dirty="0">
                <a:solidFill>
                  <a:srgbClr val="7030A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people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Congenial" panose="020F0502020204030204" pitchFamily="34" charset="0"/>
              </a:rPr>
              <a:t>who </a:t>
            </a:r>
            <a:r>
              <a:rPr lang="en-US" sz="4000" dirty="0">
                <a:solidFill>
                  <a:srgbClr val="7030A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create systems</a:t>
            </a:r>
          </a:p>
          <a:p>
            <a:pPr algn="ctr"/>
            <a:r>
              <a:rPr lang="en-US" sz="4000" i="1" dirty="0">
                <a:solidFill>
                  <a:schemeClr val="accent1">
                    <a:lumMod val="75000"/>
                  </a:schemeClr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~~study~~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</a:p>
          <a:p>
            <a:pPr algn="ctr" fontAlgn="ctr"/>
            <a:r>
              <a:rPr lang="en-US" sz="4000" dirty="0">
                <a:solidFill>
                  <a:srgbClr val="C00000"/>
                </a:solidFill>
                <a:effectLst/>
                <a:latin typeface="Congenial" panose="020F0502020204030204" pitchFamily="34" charset="0"/>
                <a:cs typeface="Congenial" panose="020F0502020204030204" pitchFamily="34" charset="0"/>
              </a:rPr>
              <a:t>Systems thinking</a:t>
            </a:r>
            <a:r>
              <a:rPr lang="en-US" sz="4000" dirty="0">
                <a:solidFill>
                  <a:srgbClr val="202124"/>
                </a:solidFill>
                <a:effectLst/>
                <a:latin typeface="Congenial" panose="020F0502020204030204" pitchFamily="34" charset="0"/>
                <a:cs typeface="Congenial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8079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873628-06A4-2D27-1A80-653BC44EA5E1}"/>
              </a:ext>
            </a:extLst>
          </p:cNvPr>
          <p:cNvGrpSpPr/>
          <p:nvPr/>
        </p:nvGrpSpPr>
        <p:grpSpPr>
          <a:xfrm>
            <a:off x="37851" y="1434698"/>
            <a:ext cx="4009658" cy="4009658"/>
            <a:chOff x="767255" y="1208689"/>
            <a:chExt cx="4235669" cy="42356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523289-1B5F-286C-B823-60982C6D723B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DE1BDF8-3A42-0D47-C05A-C0A0DAE57E72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947FE4F-BE89-F338-BF17-DDE67C1FCE5B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B8B7C54-C668-DB2D-CCEF-6E2DEDA33041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DA2679-C2D8-2449-FADB-910CE7E3744E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46ED4A-6A00-E4AC-88A6-5C65931AE9EA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D66901-FD26-9C12-9B16-61B598A3DDC5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1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873628-06A4-2D27-1A80-653BC44EA5E1}"/>
              </a:ext>
            </a:extLst>
          </p:cNvPr>
          <p:cNvGrpSpPr/>
          <p:nvPr/>
        </p:nvGrpSpPr>
        <p:grpSpPr>
          <a:xfrm>
            <a:off x="37851" y="1434698"/>
            <a:ext cx="4009658" cy="4009658"/>
            <a:chOff x="767255" y="1208689"/>
            <a:chExt cx="4235669" cy="42356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523289-1B5F-286C-B823-60982C6D723B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DE1BDF8-3A42-0D47-C05A-C0A0DAE57E72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947FE4F-BE89-F338-BF17-DDE67C1FCE5B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B8B7C54-C668-DB2D-CCEF-6E2DEDA33041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DA2679-C2D8-2449-FADB-910CE7E3744E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46ED4A-6A00-E4AC-88A6-5C65931AE9EA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D66901-FD26-9C12-9B16-61B598A3DDC5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411080-2613-18BB-D74A-99B599A41C34}"/>
              </a:ext>
            </a:extLst>
          </p:cNvPr>
          <p:cNvGrpSpPr/>
          <p:nvPr/>
        </p:nvGrpSpPr>
        <p:grpSpPr>
          <a:xfrm>
            <a:off x="4088353" y="1424171"/>
            <a:ext cx="4009658" cy="4009658"/>
            <a:chOff x="767255" y="1208689"/>
            <a:chExt cx="4235669" cy="423566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7C35719-EA4E-043B-152C-07409FE89F6C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1E7967-4946-AA26-C366-01AB5907A9EB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6BA626F-1DA0-D19D-E887-B0BD9FCF560A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2E2DB8D-BD93-FB68-4676-85A9BA9B5DAD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020A543-2F92-3300-C8BD-F113AB2CD2B2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A0A60C-E073-EF58-FE46-480A82A52A2B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1C24891-A805-66F9-0E37-375A22C93B10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120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873628-06A4-2D27-1A80-653BC44EA5E1}"/>
              </a:ext>
            </a:extLst>
          </p:cNvPr>
          <p:cNvGrpSpPr/>
          <p:nvPr/>
        </p:nvGrpSpPr>
        <p:grpSpPr>
          <a:xfrm>
            <a:off x="37851" y="1434698"/>
            <a:ext cx="4009658" cy="4009658"/>
            <a:chOff x="767255" y="1208689"/>
            <a:chExt cx="4235669" cy="42356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523289-1B5F-286C-B823-60982C6D723B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DE1BDF8-3A42-0D47-C05A-C0A0DAE57E72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947FE4F-BE89-F338-BF17-DDE67C1FCE5B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B8B7C54-C668-DB2D-CCEF-6E2DEDA33041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DA2679-C2D8-2449-FADB-910CE7E3744E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46ED4A-6A00-E4AC-88A6-5C65931AE9EA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D66901-FD26-9C12-9B16-61B598A3DDC5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411080-2613-18BB-D74A-99B599A41C34}"/>
              </a:ext>
            </a:extLst>
          </p:cNvPr>
          <p:cNvGrpSpPr/>
          <p:nvPr/>
        </p:nvGrpSpPr>
        <p:grpSpPr>
          <a:xfrm>
            <a:off x="4088353" y="1424171"/>
            <a:ext cx="4009658" cy="4009658"/>
            <a:chOff x="767255" y="1208689"/>
            <a:chExt cx="4235669" cy="423566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7C35719-EA4E-043B-152C-07409FE89F6C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1E7967-4946-AA26-C366-01AB5907A9EB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6BA626F-1DA0-D19D-E887-B0BD9FCF560A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2E2DB8D-BD93-FB68-4676-85A9BA9B5DAD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020A543-2F92-3300-C8BD-F113AB2CD2B2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A0A60C-E073-EF58-FE46-480A82A52A2B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1C24891-A805-66F9-0E37-375A22C93B10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0D8CC4-2F93-9F8C-9F4E-BF9A247E26A5}"/>
              </a:ext>
            </a:extLst>
          </p:cNvPr>
          <p:cNvGrpSpPr/>
          <p:nvPr/>
        </p:nvGrpSpPr>
        <p:grpSpPr>
          <a:xfrm>
            <a:off x="8144491" y="1434698"/>
            <a:ext cx="4009658" cy="4009658"/>
            <a:chOff x="767255" y="1208689"/>
            <a:chExt cx="4235669" cy="423566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0C3D95-11C5-F026-4002-41ADC79A6889}"/>
                </a:ext>
              </a:extLst>
            </p:cNvPr>
            <p:cNvGrpSpPr/>
            <p:nvPr/>
          </p:nvGrpSpPr>
          <p:grpSpPr>
            <a:xfrm>
              <a:off x="767255" y="1208689"/>
              <a:ext cx="4235669" cy="4235669"/>
              <a:chOff x="3237186" y="672662"/>
              <a:chExt cx="4740166" cy="474016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0A01B8E-CA50-063B-8C35-2392A31D86A3}"/>
                  </a:ext>
                </a:extLst>
              </p:cNvPr>
              <p:cNvSpPr/>
              <p:nvPr/>
            </p:nvSpPr>
            <p:spPr>
              <a:xfrm>
                <a:off x="3237186" y="672662"/>
                <a:ext cx="4740166" cy="47401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FA1D771-D542-8372-B1B6-CCBE82927812}"/>
                  </a:ext>
                </a:extLst>
              </p:cNvPr>
              <p:cNvSpPr/>
              <p:nvPr/>
            </p:nvSpPr>
            <p:spPr>
              <a:xfrm>
                <a:off x="3978165" y="36576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C7A8C02-439B-06F5-F06E-09654F81CBA8}"/>
                  </a:ext>
                </a:extLst>
              </p:cNvPr>
              <p:cNvSpPr/>
              <p:nvPr/>
            </p:nvSpPr>
            <p:spPr>
              <a:xfrm>
                <a:off x="6400800" y="3048000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133F0BA-1FCC-E073-F404-5846CA6C3DF8}"/>
                </a:ext>
              </a:extLst>
            </p:cNvPr>
            <p:cNvSpPr/>
            <p:nvPr/>
          </p:nvSpPr>
          <p:spPr>
            <a:xfrm>
              <a:off x="1560750" y="2324012"/>
              <a:ext cx="680900" cy="6809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CCEB2B-52E4-E7AB-D622-C54D5EA42C3F}"/>
                </a:ext>
              </a:extLst>
            </p:cNvPr>
            <p:cNvSpPr/>
            <p:nvPr/>
          </p:nvSpPr>
          <p:spPr>
            <a:xfrm>
              <a:off x="2777322" y="4268985"/>
              <a:ext cx="680900" cy="6809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0372C0B-84C8-14D8-F393-C9C95FF0A3F5}"/>
                </a:ext>
              </a:extLst>
            </p:cNvPr>
            <p:cNvSpPr/>
            <p:nvPr/>
          </p:nvSpPr>
          <p:spPr>
            <a:xfrm>
              <a:off x="2600937" y="2398387"/>
              <a:ext cx="680900" cy="6809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173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Sparklers on glass jar">
            <a:extLst>
              <a:ext uri="{FF2B5EF4-FFF2-40B4-BE49-F238E27FC236}">
                <a16:creationId xmlns:a16="http://schemas.microsoft.com/office/drawing/2014/main" id="{AE7FFEC3-D048-6C5E-BAF4-CE14F7699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CA8B8-607D-FE4B-D774-72C93B118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en-US" sz="8200">
                <a:solidFill>
                  <a:srgbClr val="FFFFFF"/>
                </a:solidFill>
              </a:rPr>
              <a:t>Story #7 – Your Story</a:t>
            </a:r>
          </a:p>
        </p:txBody>
      </p:sp>
    </p:spTree>
    <p:extLst>
      <p:ext uri="{BB962C8B-B14F-4D97-AF65-F5344CB8AC3E}">
        <p14:creationId xmlns:p14="http://schemas.microsoft.com/office/powerpoint/2010/main" val="140518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89BF9-5BCF-85E7-C75E-D1EBCAB05ACB}"/>
              </a:ext>
            </a:extLst>
          </p:cNvPr>
          <p:cNvSpPr txBox="1"/>
          <p:nvPr/>
        </p:nvSpPr>
        <p:spPr>
          <a:xfrm>
            <a:off x="1572986" y="2220686"/>
            <a:ext cx="9046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Shared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  <a:r>
              <a:rPr lang="en-US" sz="4000" dirty="0">
                <a:solidFill>
                  <a:srgbClr val="C0000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Pain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  <a:b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</a:br>
            <a:r>
              <a:rPr lang="en-US" sz="3200" dirty="0">
                <a:latin typeface="Congenial" panose="020F0502020204030204" pitchFamily="34" charset="0"/>
                <a:cs typeface="Congenial" panose="020F0502020204030204" pitchFamily="34" charset="0"/>
              </a:rPr>
              <a:t>vs </a:t>
            </a:r>
            <a:b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</a:br>
            <a:r>
              <a:rPr lang="en-US" sz="4000" dirty="0">
                <a:solidFill>
                  <a:srgbClr val="00B05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Split</a:t>
            </a:r>
            <a:r>
              <a:rPr lang="en-US" sz="4000" dirty="0">
                <a:latin typeface="Congenial" panose="020F0502020204030204" pitchFamily="34" charset="0"/>
                <a:cs typeface="Congenial" panose="020F0502020204030204" pitchFamily="34" charset="0"/>
              </a:rPr>
              <a:t> </a:t>
            </a:r>
            <a:r>
              <a:rPr lang="en-US" sz="4000" dirty="0">
                <a:solidFill>
                  <a:srgbClr val="C00000"/>
                </a:solidFill>
                <a:latin typeface="Congenial" panose="020F0502020204030204" pitchFamily="34" charset="0"/>
                <a:cs typeface="Congenial" panose="020F0502020204030204" pitchFamily="34" charset="0"/>
              </a:rPr>
              <a:t>Pain</a:t>
            </a:r>
            <a:endParaRPr lang="en-US" sz="4000" dirty="0">
              <a:solidFill>
                <a:srgbClr val="C00000"/>
              </a:solidFill>
              <a:effectLst/>
              <a:latin typeface="Congenial" panose="020F0502020204030204" pitchFamily="34" charset="0"/>
              <a:cs typeface="Congenial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49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by DALL·E">
            <a:extLst>
              <a:ext uri="{FF2B5EF4-FFF2-40B4-BE49-F238E27FC236}">
                <a16:creationId xmlns:a16="http://schemas.microsoft.com/office/drawing/2014/main" id="{864E5104-BCEB-0850-AC3B-5767ABB1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59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by DALL·E">
            <a:extLst>
              <a:ext uri="{FF2B5EF4-FFF2-40B4-BE49-F238E27FC236}">
                <a16:creationId xmlns:a16="http://schemas.microsoft.com/office/drawing/2014/main" id="{864E5104-BCEB-0850-AC3B-5767ABB1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0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by DALL·E">
            <a:extLst>
              <a:ext uri="{FF2B5EF4-FFF2-40B4-BE49-F238E27FC236}">
                <a16:creationId xmlns:a16="http://schemas.microsoft.com/office/drawing/2014/main" id="{864E5104-BCEB-0850-AC3B-5767ABB1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190205-A997-7BCA-891B-D9992D85612D}"/>
              </a:ext>
            </a:extLst>
          </p:cNvPr>
          <p:cNvSpPr/>
          <p:nvPr/>
        </p:nvSpPr>
        <p:spPr>
          <a:xfrm>
            <a:off x="6096000" y="3271058"/>
            <a:ext cx="795130" cy="795130"/>
          </a:xfrm>
          <a:prstGeom prst="ellipse">
            <a:avLst/>
          </a:prstGeom>
          <a:solidFill>
            <a:srgbClr val="9452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38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4066</TotalTime>
  <Words>668</Words>
  <Application>Microsoft Macintosh PowerPoint</Application>
  <PresentationFormat>Widescreen</PresentationFormat>
  <Paragraphs>141</Paragraphs>
  <Slides>53</Slides>
  <Notes>1</Notes>
  <HiddenSlides>4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Braggadocio</vt:lpstr>
      <vt:lpstr>Calibri</vt:lpstr>
      <vt:lpstr>Calibri Light</vt:lpstr>
      <vt:lpstr>Congenial</vt:lpstr>
      <vt:lpstr>Stencil</vt:lpstr>
      <vt:lpstr>Office Theme</vt:lpstr>
      <vt:lpstr>Shared Pain vs Split Pain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#1 - Devops</vt:lpstr>
      <vt:lpstr>PowerPoint Presentation</vt:lpstr>
      <vt:lpstr>PowerPoint Presentation</vt:lpstr>
      <vt:lpstr>PowerPoint Presentation</vt:lpstr>
      <vt:lpstr>PowerPoint Presentation</vt:lpstr>
      <vt:lpstr>Story #2 Cost of build</vt:lpstr>
      <vt:lpstr>PowerPoint Presentation</vt:lpstr>
      <vt:lpstr>PowerPoint Presentation</vt:lpstr>
      <vt:lpstr>Story #3 – Working with a 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#4 – Works on My Machine</vt:lpstr>
      <vt:lpstr>Story #2 – Works on My Machine</vt:lpstr>
      <vt:lpstr>PowerPoint Presentation</vt:lpstr>
      <vt:lpstr>Story #5 – Testing Videos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#6 – Bug Bounty</vt:lpstr>
      <vt:lpstr>PowerPoint Presentation</vt:lpstr>
      <vt:lpstr>Scenario: A team finds and fixes a security bug before a hacker has reported it.  </vt:lpstr>
      <vt:lpstr>Q: How long should they wait to release the fix?</vt:lpstr>
      <vt:lpstr>Q: How many days should we give the hackers before we release the fix?</vt:lpstr>
      <vt:lpstr> A: Usually no more than 2-3  days (Until the Release Management Process gives an OK )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#7 – Your 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27</cp:revision>
  <dcterms:created xsi:type="dcterms:W3CDTF">2023-08-30T17:46:58Z</dcterms:created>
  <dcterms:modified xsi:type="dcterms:W3CDTF">2024-01-25T14:22:53Z</dcterms:modified>
</cp:coreProperties>
</file>